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7" r:id="rId3"/>
    <p:sldId id="281" r:id="rId4"/>
    <p:sldId id="284" r:id="rId5"/>
    <p:sldId id="282" r:id="rId6"/>
    <p:sldId id="283" r:id="rId7"/>
    <p:sldId id="285" r:id="rId8"/>
    <p:sldId id="274" r:id="rId9"/>
    <p:sldId id="266" r:id="rId10"/>
    <p:sldId id="272" r:id="rId11"/>
    <p:sldId id="273" r:id="rId12"/>
    <p:sldId id="269" r:id="rId13"/>
    <p:sldId id="263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DBAA31"/>
    <a:srgbClr val="CC3300"/>
    <a:srgbClr val="996633"/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4DAD5B-53B6-434C-A41B-261D38C84B80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r-Latn-CS"/>
        </a:p>
      </dgm:t>
    </dgm:pt>
    <dgm:pt modelId="{943252D1-1CA7-4D0B-816D-FF72D3E64050}">
      <dgm:prSet phldrT="[Text]" custT="1"/>
      <dgm:spPr>
        <a:solidFill>
          <a:schemeClr val="accent6"/>
        </a:solidFill>
      </dgm:spPr>
      <dgm:t>
        <a:bodyPr/>
        <a:lstStyle/>
        <a:p>
          <a:r>
            <a:rPr lang="sr-Latn-CS" sz="1800" b="1" dirty="0" smtClean="0"/>
            <a:t>Istraživanja</a:t>
          </a:r>
          <a:endParaRPr lang="sr-Latn-CS" sz="1800" b="1" dirty="0"/>
        </a:p>
      </dgm:t>
    </dgm:pt>
    <dgm:pt modelId="{937FB6D8-7A22-433C-89B7-F1B67DC6A2A5}" type="parTrans" cxnId="{EF2F91DA-1034-49CF-A70B-ADC596FCE93D}">
      <dgm:prSet/>
      <dgm:spPr/>
      <dgm:t>
        <a:bodyPr/>
        <a:lstStyle/>
        <a:p>
          <a:endParaRPr lang="sr-Latn-CS" sz="1800"/>
        </a:p>
      </dgm:t>
    </dgm:pt>
    <dgm:pt modelId="{C94CAF25-492B-484C-8C9B-C3ED8E31A564}" type="sibTrans" cxnId="{EF2F91DA-1034-49CF-A70B-ADC596FCE93D}">
      <dgm:prSet/>
      <dgm:spPr/>
      <dgm:t>
        <a:bodyPr/>
        <a:lstStyle/>
        <a:p>
          <a:endParaRPr lang="sr-Latn-CS" sz="1800"/>
        </a:p>
      </dgm:t>
    </dgm:pt>
    <dgm:pt modelId="{F7106A02-4943-4A63-8307-CC0DC417552C}">
      <dgm:prSet phldrT="[Text]" custT="1"/>
      <dgm:spPr/>
      <dgm:t>
        <a:bodyPr/>
        <a:lstStyle/>
        <a:p>
          <a:r>
            <a:rPr lang="sr-Latn-CS" sz="1800" b="1" dirty="0" smtClean="0"/>
            <a:t>Usluge, konsаlting i procene</a:t>
          </a:r>
          <a:endParaRPr lang="sr-Latn-CS" sz="1800" b="1" dirty="0"/>
        </a:p>
      </dgm:t>
    </dgm:pt>
    <dgm:pt modelId="{9AC4BB8D-ECDB-4A9C-9399-03652B9A3F86}" type="parTrans" cxnId="{AFCA09DC-B129-49D4-8058-2A2E2D79AEDA}">
      <dgm:prSet/>
      <dgm:spPr/>
      <dgm:t>
        <a:bodyPr/>
        <a:lstStyle/>
        <a:p>
          <a:endParaRPr lang="sr-Latn-CS" sz="1800"/>
        </a:p>
      </dgm:t>
    </dgm:pt>
    <dgm:pt modelId="{0DFD0862-E360-45AD-A2EB-3B54CEA2850D}" type="sibTrans" cxnId="{AFCA09DC-B129-49D4-8058-2A2E2D79AEDA}">
      <dgm:prSet/>
      <dgm:spPr/>
      <dgm:t>
        <a:bodyPr/>
        <a:lstStyle/>
        <a:p>
          <a:endParaRPr lang="sr-Latn-CS" sz="1800"/>
        </a:p>
      </dgm:t>
    </dgm:pt>
    <dgm:pt modelId="{ADBDEC94-9E12-4CE2-AEA0-6C3CE61446B5}">
      <dgm:prSet phldrT="[Text]" custT="1"/>
      <dgm:spPr/>
      <dgm:t>
        <a:bodyPr/>
        <a:lstStyle/>
        <a:p>
          <a:r>
            <a:rPr lang="sr-Latn-CS" sz="1800" b="1" dirty="0" smtClean="0"/>
            <a:t>Međunarodna saradnja</a:t>
          </a:r>
          <a:endParaRPr lang="sr-Latn-CS" sz="1800" b="1" dirty="0"/>
        </a:p>
      </dgm:t>
    </dgm:pt>
    <dgm:pt modelId="{207567D7-01F3-4A46-9CCE-028EB744ED2D}" type="parTrans" cxnId="{9B65DA91-9010-4B17-804A-E632A3C62A35}">
      <dgm:prSet/>
      <dgm:spPr/>
      <dgm:t>
        <a:bodyPr/>
        <a:lstStyle/>
        <a:p>
          <a:endParaRPr lang="en-US"/>
        </a:p>
      </dgm:t>
    </dgm:pt>
    <dgm:pt modelId="{8859F407-780D-4FA7-8572-5746C5C2BDE9}" type="sibTrans" cxnId="{9B65DA91-9010-4B17-804A-E632A3C62A35}">
      <dgm:prSet/>
      <dgm:spPr/>
      <dgm:t>
        <a:bodyPr/>
        <a:lstStyle/>
        <a:p>
          <a:endParaRPr lang="en-US"/>
        </a:p>
      </dgm:t>
    </dgm:pt>
    <dgm:pt modelId="{C7C1F463-4975-47A5-8C6F-A2A09BA803B5}">
      <dgm:prSet phldrT="[Text]" custT="1"/>
      <dgm:spPr/>
      <dgm:t>
        <a:bodyPr/>
        <a:lstStyle/>
        <a:p>
          <a:r>
            <a:rPr lang="sr-Latn-CS" sz="1800" b="1" dirty="0" smtClean="0"/>
            <a:t>Transfer znаnjа i inovаcijа</a:t>
          </a:r>
          <a:endParaRPr lang="sr-Latn-CS" sz="1800" b="1" dirty="0"/>
        </a:p>
      </dgm:t>
    </dgm:pt>
    <dgm:pt modelId="{0CB9C9F1-D85C-4F59-B88F-B40F4516CFF8}" type="parTrans" cxnId="{91226946-1545-4702-872E-41814F61C3EC}">
      <dgm:prSet/>
      <dgm:spPr/>
      <dgm:t>
        <a:bodyPr/>
        <a:lstStyle/>
        <a:p>
          <a:endParaRPr lang="en-US"/>
        </a:p>
      </dgm:t>
    </dgm:pt>
    <dgm:pt modelId="{D568BB64-F3DE-4403-94D8-C14F20FD2D0C}" type="sibTrans" cxnId="{91226946-1545-4702-872E-41814F61C3EC}">
      <dgm:prSet/>
      <dgm:spPr/>
      <dgm:t>
        <a:bodyPr/>
        <a:lstStyle/>
        <a:p>
          <a:endParaRPr lang="en-US"/>
        </a:p>
      </dgm:t>
    </dgm:pt>
    <dgm:pt modelId="{53C1CD42-A9ED-4827-AF98-AB95A9D6FA72}">
      <dgm:prSet phldrT="[Text]" custT="1"/>
      <dgm:spPr>
        <a:solidFill>
          <a:srgbClr val="996633"/>
        </a:solidFill>
      </dgm:spPr>
      <dgm:t>
        <a:bodyPr/>
        <a:lstStyle/>
        <a:p>
          <a:r>
            <a:rPr lang="sr-Latn-CS" sz="1600" b="1" dirty="0" smtClean="0"/>
            <a:t>Promocija </a:t>
          </a:r>
          <a:r>
            <a:rPr lang="sr-Latn-CS" sz="1800" b="1" dirty="0" smtClean="0"/>
            <a:t>znanja</a:t>
          </a:r>
          <a:endParaRPr lang="sr-Latn-CS" sz="1800" b="1" dirty="0"/>
        </a:p>
      </dgm:t>
    </dgm:pt>
    <dgm:pt modelId="{3C7F202E-A983-472C-81CB-404185364E56}" type="parTrans" cxnId="{B5B7539A-7951-485D-AA31-1456B52D37D4}">
      <dgm:prSet/>
      <dgm:spPr/>
      <dgm:t>
        <a:bodyPr/>
        <a:lstStyle/>
        <a:p>
          <a:endParaRPr lang="en-US"/>
        </a:p>
      </dgm:t>
    </dgm:pt>
    <dgm:pt modelId="{6BBC8AD7-F63E-4C38-A4E7-A5FDE7C9E6EE}" type="sibTrans" cxnId="{B5B7539A-7951-485D-AA31-1456B52D37D4}">
      <dgm:prSet/>
      <dgm:spPr/>
      <dgm:t>
        <a:bodyPr/>
        <a:lstStyle/>
        <a:p>
          <a:endParaRPr lang="en-US"/>
        </a:p>
      </dgm:t>
    </dgm:pt>
    <dgm:pt modelId="{D2D44B5D-7293-4754-BC2A-2EF8D2969FBF}">
      <dgm:prSet phldrT="[Text]" custT="1"/>
      <dgm:spPr>
        <a:solidFill>
          <a:srgbClr val="FF9900"/>
        </a:solidFill>
      </dgm:spPr>
      <dgm:t>
        <a:bodyPr/>
        <a:lstStyle/>
        <a:p>
          <a:r>
            <a:rPr lang="sr-Latn-CS" sz="1600" b="1" dirty="0" smtClean="0"/>
            <a:t>Kontrola kvaliteta</a:t>
          </a:r>
          <a:endParaRPr lang="sr-Latn-CS" sz="1600" b="1" dirty="0"/>
        </a:p>
      </dgm:t>
    </dgm:pt>
    <dgm:pt modelId="{5899D3B1-7F31-4183-8486-3095EC64F141}" type="parTrans" cxnId="{0CA9C8A1-7169-4E31-8369-6559F27EA677}">
      <dgm:prSet/>
      <dgm:spPr/>
      <dgm:t>
        <a:bodyPr/>
        <a:lstStyle/>
        <a:p>
          <a:endParaRPr lang="en-US"/>
        </a:p>
      </dgm:t>
    </dgm:pt>
    <dgm:pt modelId="{5CD8211A-F3BE-489F-A6D1-937D3B2E1448}" type="sibTrans" cxnId="{0CA9C8A1-7169-4E31-8369-6559F27EA677}">
      <dgm:prSet/>
      <dgm:spPr/>
      <dgm:t>
        <a:bodyPr/>
        <a:lstStyle/>
        <a:p>
          <a:endParaRPr lang="en-US"/>
        </a:p>
      </dgm:t>
    </dgm:pt>
    <dgm:pt modelId="{31D0D3C9-0CC6-481A-BDD7-7A44729D4617}">
      <dgm:prSet phldrT="[Text]" custT="1"/>
      <dgm:spPr>
        <a:solidFill>
          <a:srgbClr val="CC3300"/>
        </a:solidFill>
      </dgm:spPr>
      <dgm:t>
        <a:bodyPr/>
        <a:lstStyle/>
        <a:p>
          <a:r>
            <a:rPr lang="sr-Latn-CS" sz="1600" b="1" dirty="0" smtClean="0"/>
            <a:t>Saradnja sa industrijom</a:t>
          </a:r>
          <a:endParaRPr lang="sr-Latn-CS" sz="1600" b="1" dirty="0"/>
        </a:p>
      </dgm:t>
    </dgm:pt>
    <dgm:pt modelId="{0D823EF0-9DD5-4056-8147-4EC68D7E523F}" type="parTrans" cxnId="{F415CD1A-1B28-474D-8442-943DF46AEF54}">
      <dgm:prSet/>
      <dgm:spPr/>
      <dgm:t>
        <a:bodyPr/>
        <a:lstStyle/>
        <a:p>
          <a:endParaRPr lang="en-US"/>
        </a:p>
      </dgm:t>
    </dgm:pt>
    <dgm:pt modelId="{D2A56D9E-CFAA-4738-A136-E99775E6E8AE}" type="sibTrans" cxnId="{F415CD1A-1B28-474D-8442-943DF46AEF54}">
      <dgm:prSet/>
      <dgm:spPr/>
      <dgm:t>
        <a:bodyPr/>
        <a:lstStyle/>
        <a:p>
          <a:endParaRPr lang="en-US"/>
        </a:p>
      </dgm:t>
    </dgm:pt>
    <dgm:pt modelId="{D2C10904-81B4-483A-BCA9-4765D60DC011}">
      <dgm:prSet phldrT="[Text]" custT="1"/>
      <dgm:spPr>
        <a:solidFill>
          <a:srgbClr val="C00000"/>
        </a:solidFill>
      </dgm:spPr>
      <dgm:t>
        <a:bodyPr/>
        <a:lstStyle/>
        <a:p>
          <a:r>
            <a:rPr lang="sr-Latn-CS" sz="1600" b="1" dirty="0" smtClean="0"/>
            <a:t>Saradnja sa kreatorima politike razvoja</a:t>
          </a:r>
          <a:endParaRPr lang="sr-Latn-CS" sz="1600" b="1" dirty="0"/>
        </a:p>
      </dgm:t>
    </dgm:pt>
    <dgm:pt modelId="{BFDDE32A-A7A4-460D-8693-9531FEBE3D94}" type="parTrans" cxnId="{B287255B-B3DE-4F49-A3CC-0F3603F8C0C6}">
      <dgm:prSet/>
      <dgm:spPr/>
      <dgm:t>
        <a:bodyPr/>
        <a:lstStyle/>
        <a:p>
          <a:endParaRPr lang="en-US"/>
        </a:p>
      </dgm:t>
    </dgm:pt>
    <dgm:pt modelId="{006CBEFC-6240-49E9-B48A-0DA88DA492F4}" type="sibTrans" cxnId="{B287255B-B3DE-4F49-A3CC-0F3603F8C0C6}">
      <dgm:prSet/>
      <dgm:spPr/>
      <dgm:t>
        <a:bodyPr/>
        <a:lstStyle/>
        <a:p>
          <a:endParaRPr lang="en-US"/>
        </a:p>
      </dgm:t>
    </dgm:pt>
    <dgm:pt modelId="{8C08BD05-C704-4875-AC53-07231BF98AC1}" type="pres">
      <dgm:prSet presAssocID="{5C4DAD5B-53B6-434C-A41B-261D38C84B8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2A7F5E97-E474-4D7C-8E00-69EBDA66FE1C}" type="pres">
      <dgm:prSet presAssocID="{943252D1-1CA7-4D0B-816D-FF72D3E64050}" presName="parentLin" presStyleCnt="0"/>
      <dgm:spPr/>
    </dgm:pt>
    <dgm:pt modelId="{CF093601-53D8-4C8F-850B-BF94CA19C79C}" type="pres">
      <dgm:prSet presAssocID="{943252D1-1CA7-4D0B-816D-FF72D3E64050}" presName="parentLeftMargin" presStyleLbl="node1" presStyleIdx="0" presStyleCnt="8"/>
      <dgm:spPr/>
      <dgm:t>
        <a:bodyPr/>
        <a:lstStyle/>
        <a:p>
          <a:endParaRPr lang="sr-Latn-CS"/>
        </a:p>
      </dgm:t>
    </dgm:pt>
    <dgm:pt modelId="{3A5F8593-3D15-42F2-8FC5-E06710FCF505}" type="pres">
      <dgm:prSet presAssocID="{943252D1-1CA7-4D0B-816D-FF72D3E64050}" presName="parentText" presStyleLbl="node1" presStyleIdx="0" presStyleCnt="8" custLinFactNeighborY="3185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2F45A906-76A0-4096-910C-F073FEE265BB}" type="pres">
      <dgm:prSet presAssocID="{943252D1-1CA7-4D0B-816D-FF72D3E64050}" presName="negativeSpace" presStyleCnt="0"/>
      <dgm:spPr/>
    </dgm:pt>
    <dgm:pt modelId="{A22D8BC8-11F2-491E-9707-FADB67EF84F6}" type="pres">
      <dgm:prSet presAssocID="{943252D1-1CA7-4D0B-816D-FF72D3E64050}" presName="childText" presStyleLbl="conFgAcc1" presStyleIdx="0" presStyleCnt="8">
        <dgm:presLayoutVars>
          <dgm:bulletEnabled val="1"/>
        </dgm:presLayoutVars>
      </dgm:prSet>
      <dgm:spPr>
        <a:noFill/>
        <a:ln>
          <a:solidFill>
            <a:srgbClr val="FF9900"/>
          </a:solidFill>
        </a:ln>
      </dgm:spPr>
      <dgm:t>
        <a:bodyPr/>
        <a:lstStyle/>
        <a:p>
          <a:endParaRPr lang="en-US"/>
        </a:p>
      </dgm:t>
    </dgm:pt>
    <dgm:pt modelId="{060E1D30-EA98-4CF5-AF30-962EA3BBD486}" type="pres">
      <dgm:prSet presAssocID="{C94CAF25-492B-484C-8C9B-C3ED8E31A564}" presName="spaceBetweenRectangles" presStyleCnt="0"/>
      <dgm:spPr/>
    </dgm:pt>
    <dgm:pt modelId="{00D2755A-E731-41CD-A32B-B14CD09B9A31}" type="pres">
      <dgm:prSet presAssocID="{ADBDEC94-9E12-4CE2-AEA0-6C3CE61446B5}" presName="parentLin" presStyleCnt="0"/>
      <dgm:spPr/>
    </dgm:pt>
    <dgm:pt modelId="{33283D12-7039-41F8-A37D-ABDF15DD17BA}" type="pres">
      <dgm:prSet presAssocID="{ADBDEC94-9E12-4CE2-AEA0-6C3CE61446B5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502C15C9-171D-4D41-B677-A824372043CE}" type="pres">
      <dgm:prSet presAssocID="{ADBDEC94-9E12-4CE2-AEA0-6C3CE61446B5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8651EE-24BB-4726-978E-CA3BFE5CDB51}" type="pres">
      <dgm:prSet presAssocID="{ADBDEC94-9E12-4CE2-AEA0-6C3CE61446B5}" presName="negativeSpace" presStyleCnt="0"/>
      <dgm:spPr/>
    </dgm:pt>
    <dgm:pt modelId="{BA2D5C08-2979-4EFB-BB8B-7DCE7F65A0C5}" type="pres">
      <dgm:prSet presAssocID="{ADBDEC94-9E12-4CE2-AEA0-6C3CE61446B5}" presName="childText" presStyleLbl="conFgAcc1" presStyleIdx="1" presStyleCnt="8">
        <dgm:presLayoutVars>
          <dgm:bulletEnabled val="1"/>
        </dgm:presLayoutVars>
      </dgm:prSet>
      <dgm:spPr/>
    </dgm:pt>
    <dgm:pt modelId="{7B322545-9DF8-4AEB-9666-0CECAA559DCA}" type="pres">
      <dgm:prSet presAssocID="{8859F407-780D-4FA7-8572-5746C5C2BDE9}" presName="spaceBetweenRectangles" presStyleCnt="0"/>
      <dgm:spPr/>
    </dgm:pt>
    <dgm:pt modelId="{6D9ABB23-7902-4193-9AF3-713C2915349A}" type="pres">
      <dgm:prSet presAssocID="{C7C1F463-4975-47A5-8C6F-A2A09BA803B5}" presName="parentLin" presStyleCnt="0"/>
      <dgm:spPr/>
    </dgm:pt>
    <dgm:pt modelId="{E6C721F9-5684-4E00-8FBE-707EE8EEFDC1}" type="pres">
      <dgm:prSet presAssocID="{C7C1F463-4975-47A5-8C6F-A2A09BA803B5}" presName="parentLeftMargin" presStyleLbl="node1" presStyleIdx="1" presStyleCnt="8"/>
      <dgm:spPr/>
      <dgm:t>
        <a:bodyPr/>
        <a:lstStyle/>
        <a:p>
          <a:endParaRPr lang="en-US"/>
        </a:p>
      </dgm:t>
    </dgm:pt>
    <dgm:pt modelId="{72CEB9E6-33D4-44F4-935C-8F418E64794F}" type="pres">
      <dgm:prSet presAssocID="{C7C1F463-4975-47A5-8C6F-A2A09BA803B5}" presName="parentText" presStyleLbl="node1" presStyleIdx="2" presStyleCnt="8" custLinFactNeighborY="9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E97539-5B53-4621-93A4-272259943DD4}" type="pres">
      <dgm:prSet presAssocID="{C7C1F463-4975-47A5-8C6F-A2A09BA803B5}" presName="negativeSpace" presStyleCnt="0"/>
      <dgm:spPr/>
    </dgm:pt>
    <dgm:pt modelId="{28F91812-2785-4715-9CB8-04D368746383}" type="pres">
      <dgm:prSet presAssocID="{C7C1F463-4975-47A5-8C6F-A2A09BA803B5}" presName="childText" presStyleLbl="conFgAcc1" presStyleIdx="2" presStyleCnt="8">
        <dgm:presLayoutVars>
          <dgm:bulletEnabled val="1"/>
        </dgm:presLayoutVars>
      </dgm:prSet>
      <dgm:spPr/>
    </dgm:pt>
    <dgm:pt modelId="{CD7F4EB8-ECA1-40C0-81CB-A68CAC30D9F6}" type="pres">
      <dgm:prSet presAssocID="{D568BB64-F3DE-4403-94D8-C14F20FD2D0C}" presName="spaceBetweenRectangles" presStyleCnt="0"/>
      <dgm:spPr/>
    </dgm:pt>
    <dgm:pt modelId="{5FEA7562-9D63-4888-853B-12AA5428E549}" type="pres">
      <dgm:prSet presAssocID="{F7106A02-4943-4A63-8307-CC0DC417552C}" presName="parentLin" presStyleCnt="0"/>
      <dgm:spPr/>
    </dgm:pt>
    <dgm:pt modelId="{7B49E5EC-F993-439B-B948-FB5C0CB4B71D}" type="pres">
      <dgm:prSet presAssocID="{F7106A02-4943-4A63-8307-CC0DC417552C}" presName="parentLeftMargin" presStyleLbl="node1" presStyleIdx="2" presStyleCnt="8"/>
      <dgm:spPr/>
      <dgm:t>
        <a:bodyPr/>
        <a:lstStyle/>
        <a:p>
          <a:endParaRPr lang="sr-Latn-CS"/>
        </a:p>
      </dgm:t>
    </dgm:pt>
    <dgm:pt modelId="{879C0C07-E0C5-48C6-896B-9CE928D85E85}" type="pres">
      <dgm:prSet presAssocID="{F7106A02-4943-4A63-8307-CC0DC417552C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E47D776F-EF0A-4471-8B32-4ECD946D2B52}" type="pres">
      <dgm:prSet presAssocID="{F7106A02-4943-4A63-8307-CC0DC417552C}" presName="negativeSpace" presStyleCnt="0"/>
      <dgm:spPr/>
    </dgm:pt>
    <dgm:pt modelId="{4DB9A554-9D97-47C1-9163-3E9D34CE6E1C}" type="pres">
      <dgm:prSet presAssocID="{F7106A02-4943-4A63-8307-CC0DC417552C}" presName="childText" presStyleLbl="conFgAcc1" presStyleIdx="3" presStyleCnt="8">
        <dgm:presLayoutVars>
          <dgm:bulletEnabled val="1"/>
        </dgm:presLayoutVars>
      </dgm:prSet>
      <dgm:spPr>
        <a:noFill/>
      </dgm:spPr>
    </dgm:pt>
    <dgm:pt modelId="{A862B310-6CF0-4719-804C-4026C91EB064}" type="pres">
      <dgm:prSet presAssocID="{0DFD0862-E360-45AD-A2EB-3B54CEA2850D}" presName="spaceBetweenRectangles" presStyleCnt="0"/>
      <dgm:spPr/>
    </dgm:pt>
    <dgm:pt modelId="{227B7CCB-2607-41A9-9045-5AFDC8ED2CE0}" type="pres">
      <dgm:prSet presAssocID="{31D0D3C9-0CC6-481A-BDD7-7A44729D4617}" presName="parentLin" presStyleCnt="0"/>
      <dgm:spPr/>
    </dgm:pt>
    <dgm:pt modelId="{C946BAC3-4E40-4836-9A4E-00803CA91425}" type="pres">
      <dgm:prSet presAssocID="{31D0D3C9-0CC6-481A-BDD7-7A44729D4617}" presName="parentLeftMargin" presStyleLbl="node1" presStyleIdx="3" presStyleCnt="8"/>
      <dgm:spPr/>
      <dgm:t>
        <a:bodyPr/>
        <a:lstStyle/>
        <a:p>
          <a:endParaRPr lang="en-US"/>
        </a:p>
      </dgm:t>
    </dgm:pt>
    <dgm:pt modelId="{75FDE3A5-3F61-4D19-8F48-B7CAA893DC14}" type="pres">
      <dgm:prSet presAssocID="{31D0D3C9-0CC6-481A-BDD7-7A44729D4617}" presName="parentText" presStyleLbl="node1" presStyleIdx="4" presStyleCnt="8" custLinFactX="14286" custLinFactNeighborX="100000" custLinFactNeighborY="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671FB2-A2F9-40BF-A363-96081115D4AB}" type="pres">
      <dgm:prSet presAssocID="{31D0D3C9-0CC6-481A-BDD7-7A44729D4617}" presName="negativeSpace" presStyleCnt="0"/>
      <dgm:spPr/>
    </dgm:pt>
    <dgm:pt modelId="{0FD71B49-E35E-4CD7-805E-656601E6D97A}" type="pres">
      <dgm:prSet presAssocID="{31D0D3C9-0CC6-481A-BDD7-7A44729D4617}" presName="childText" presStyleLbl="conFgAcc1" presStyleIdx="4" presStyleCnt="8">
        <dgm:presLayoutVars>
          <dgm:bulletEnabled val="1"/>
        </dgm:presLayoutVars>
      </dgm:prSet>
      <dgm:spPr>
        <a:ln>
          <a:solidFill>
            <a:srgbClr val="CC3300"/>
          </a:solidFill>
        </a:ln>
      </dgm:spPr>
      <dgm:t>
        <a:bodyPr/>
        <a:lstStyle/>
        <a:p>
          <a:endParaRPr lang="en-US"/>
        </a:p>
      </dgm:t>
    </dgm:pt>
    <dgm:pt modelId="{EC910A07-38F1-41FB-9483-B46378179E46}" type="pres">
      <dgm:prSet presAssocID="{D2A56D9E-CFAA-4738-A136-E99775E6E8AE}" presName="spaceBetweenRectangles" presStyleCnt="0"/>
      <dgm:spPr/>
    </dgm:pt>
    <dgm:pt modelId="{B6154FAB-DCA1-43D9-A09C-70C25A433530}" type="pres">
      <dgm:prSet presAssocID="{D2C10904-81B4-483A-BCA9-4765D60DC011}" presName="parentLin" presStyleCnt="0"/>
      <dgm:spPr/>
    </dgm:pt>
    <dgm:pt modelId="{316EE606-9CEC-4922-95A9-338BECE856C8}" type="pres">
      <dgm:prSet presAssocID="{D2C10904-81B4-483A-BCA9-4765D60DC011}" presName="parentLeftMargin" presStyleLbl="node1" presStyleIdx="4" presStyleCnt="8" custLinFactX="14286" custLinFactNeighborX="100000" custLinFactNeighborY="-1324"/>
      <dgm:spPr/>
      <dgm:t>
        <a:bodyPr/>
        <a:lstStyle/>
        <a:p>
          <a:endParaRPr lang="en-US"/>
        </a:p>
      </dgm:t>
    </dgm:pt>
    <dgm:pt modelId="{AD781311-D0EE-4515-B708-007BF4EE56B1}" type="pres">
      <dgm:prSet presAssocID="{D2C10904-81B4-483A-BCA9-4765D60DC011}" presName="parentText" presStyleLbl="node1" presStyleIdx="5" presStyleCnt="8" custLinFactX="14286" custLinFactNeighborX="100000" custLinFactNeighborY="314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1C78ED-946D-4A3B-9C3E-42F3E3BB7E9E}" type="pres">
      <dgm:prSet presAssocID="{D2C10904-81B4-483A-BCA9-4765D60DC011}" presName="negativeSpace" presStyleCnt="0"/>
      <dgm:spPr/>
    </dgm:pt>
    <dgm:pt modelId="{4A7A9766-1EBA-4FA9-ADE1-FBBBFA8329F3}" type="pres">
      <dgm:prSet presAssocID="{D2C10904-81B4-483A-BCA9-4765D60DC011}" presName="childText" presStyleLbl="conFgAcc1" presStyleIdx="5" presStyleCnt="8">
        <dgm:presLayoutVars>
          <dgm:bulletEnabled val="1"/>
        </dgm:presLayoutVars>
      </dgm:prSet>
      <dgm:spPr/>
    </dgm:pt>
    <dgm:pt modelId="{C383B3D6-2633-4633-8FFA-2E21CCCE46AD}" type="pres">
      <dgm:prSet presAssocID="{006CBEFC-6240-49E9-B48A-0DA88DA492F4}" presName="spaceBetweenRectangles" presStyleCnt="0"/>
      <dgm:spPr/>
    </dgm:pt>
    <dgm:pt modelId="{BCB01B28-53DB-44C6-A2D1-8518A0D38FC0}" type="pres">
      <dgm:prSet presAssocID="{D2D44B5D-7293-4754-BC2A-2EF8D2969FBF}" presName="parentLin" presStyleCnt="0"/>
      <dgm:spPr/>
    </dgm:pt>
    <dgm:pt modelId="{BF156D5A-CF41-485A-8201-CC11CEEBE515}" type="pres">
      <dgm:prSet presAssocID="{D2D44B5D-7293-4754-BC2A-2EF8D2969FBF}" presName="parentLeftMargin" presStyleLbl="node1" presStyleIdx="5" presStyleCnt="8"/>
      <dgm:spPr/>
      <dgm:t>
        <a:bodyPr/>
        <a:lstStyle/>
        <a:p>
          <a:endParaRPr lang="en-US"/>
        </a:p>
      </dgm:t>
    </dgm:pt>
    <dgm:pt modelId="{69FC52B3-3476-4B57-9B5C-D601962CE1C4}" type="pres">
      <dgm:prSet presAssocID="{D2D44B5D-7293-4754-BC2A-2EF8D2969FBF}" presName="parentText" presStyleLbl="node1" presStyleIdx="6" presStyleCnt="8" custLinFactX="14286" custLinFactNeighborX="100000" custLinFactNeighborY="-132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FAB6E-6EA5-4C3E-BAC1-286337D3BDE0}" type="pres">
      <dgm:prSet presAssocID="{D2D44B5D-7293-4754-BC2A-2EF8D2969FBF}" presName="negativeSpace" presStyleCnt="0"/>
      <dgm:spPr/>
    </dgm:pt>
    <dgm:pt modelId="{DD58F205-72D4-4639-AA34-39BB740234E4}" type="pres">
      <dgm:prSet presAssocID="{D2D44B5D-7293-4754-BC2A-2EF8D2969FBF}" presName="childText" presStyleLbl="conFgAcc1" presStyleIdx="6" presStyleCnt="8">
        <dgm:presLayoutVars>
          <dgm:bulletEnabled val="1"/>
        </dgm:presLayoutVars>
      </dgm:prSet>
      <dgm:spPr>
        <a:ln>
          <a:solidFill>
            <a:srgbClr val="FF9900"/>
          </a:solidFill>
        </a:ln>
      </dgm:spPr>
      <dgm:t>
        <a:bodyPr/>
        <a:lstStyle/>
        <a:p>
          <a:endParaRPr lang="en-US"/>
        </a:p>
      </dgm:t>
    </dgm:pt>
    <dgm:pt modelId="{152FDF46-66D4-4B62-AAE0-96AFEEAB96A9}" type="pres">
      <dgm:prSet presAssocID="{5CD8211A-F3BE-489F-A6D1-937D3B2E1448}" presName="spaceBetweenRectangles" presStyleCnt="0"/>
      <dgm:spPr/>
    </dgm:pt>
    <dgm:pt modelId="{02F42CD1-6EA6-4AC5-AE6A-4FF0D1F12CEC}" type="pres">
      <dgm:prSet presAssocID="{53C1CD42-A9ED-4827-AF98-AB95A9D6FA72}" presName="parentLin" presStyleCnt="0"/>
      <dgm:spPr/>
    </dgm:pt>
    <dgm:pt modelId="{E5DD3A68-28FE-4859-BE05-759FD2D1F04C}" type="pres">
      <dgm:prSet presAssocID="{53C1CD42-A9ED-4827-AF98-AB95A9D6FA72}" presName="parentLeftMargin" presStyleLbl="node1" presStyleIdx="6" presStyleCnt="8"/>
      <dgm:spPr/>
      <dgm:t>
        <a:bodyPr/>
        <a:lstStyle/>
        <a:p>
          <a:endParaRPr lang="en-US"/>
        </a:p>
      </dgm:t>
    </dgm:pt>
    <dgm:pt modelId="{1CFB93DB-AFA4-487B-ADCD-E117026162FB}" type="pres">
      <dgm:prSet presAssocID="{53C1CD42-A9ED-4827-AF98-AB95A9D6FA72}" presName="parentText" presStyleLbl="node1" presStyleIdx="7" presStyleCnt="8" custLinFactNeighborY="702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1D3E4B-3E9C-4480-9A39-EE45CAD766F1}" type="pres">
      <dgm:prSet presAssocID="{53C1CD42-A9ED-4827-AF98-AB95A9D6FA72}" presName="negativeSpace" presStyleCnt="0"/>
      <dgm:spPr/>
    </dgm:pt>
    <dgm:pt modelId="{8534027D-E3DD-49AC-BEFD-084AC3136D7C}" type="pres">
      <dgm:prSet presAssocID="{53C1CD42-A9ED-4827-AF98-AB95A9D6FA72}" presName="childText" presStyleLbl="conFgAcc1" presStyleIdx="7" presStyleCnt="8">
        <dgm:presLayoutVars>
          <dgm:bulletEnabled val="1"/>
        </dgm:presLayoutVars>
      </dgm:prSet>
      <dgm:spPr>
        <a:ln>
          <a:solidFill>
            <a:srgbClr val="996633"/>
          </a:solidFill>
        </a:ln>
      </dgm:spPr>
      <dgm:t>
        <a:bodyPr/>
        <a:lstStyle/>
        <a:p>
          <a:endParaRPr lang="en-US"/>
        </a:p>
      </dgm:t>
    </dgm:pt>
  </dgm:ptLst>
  <dgm:cxnLst>
    <dgm:cxn modelId="{AFCA09DC-B129-49D4-8058-2A2E2D79AEDA}" srcId="{5C4DAD5B-53B6-434C-A41B-261D38C84B80}" destId="{F7106A02-4943-4A63-8307-CC0DC417552C}" srcOrd="3" destOrd="0" parTransId="{9AC4BB8D-ECDB-4A9C-9399-03652B9A3F86}" sibTransId="{0DFD0862-E360-45AD-A2EB-3B54CEA2850D}"/>
    <dgm:cxn modelId="{EF2F91DA-1034-49CF-A70B-ADC596FCE93D}" srcId="{5C4DAD5B-53B6-434C-A41B-261D38C84B80}" destId="{943252D1-1CA7-4D0B-816D-FF72D3E64050}" srcOrd="0" destOrd="0" parTransId="{937FB6D8-7A22-433C-89B7-F1B67DC6A2A5}" sibTransId="{C94CAF25-492B-484C-8C9B-C3ED8E31A564}"/>
    <dgm:cxn modelId="{B5B7539A-7951-485D-AA31-1456B52D37D4}" srcId="{5C4DAD5B-53B6-434C-A41B-261D38C84B80}" destId="{53C1CD42-A9ED-4827-AF98-AB95A9D6FA72}" srcOrd="7" destOrd="0" parTransId="{3C7F202E-A983-472C-81CB-404185364E56}" sibTransId="{6BBC8AD7-F63E-4C38-A4E7-A5FDE7C9E6EE}"/>
    <dgm:cxn modelId="{122120DD-9FB3-494A-8757-FD86BCC41FF9}" type="presOf" srcId="{F7106A02-4943-4A63-8307-CC0DC417552C}" destId="{7B49E5EC-F993-439B-B948-FB5C0CB4B71D}" srcOrd="0" destOrd="0" presId="urn:microsoft.com/office/officeart/2005/8/layout/list1"/>
    <dgm:cxn modelId="{7A1A59C8-3184-427A-9AA7-194512A96759}" type="presOf" srcId="{53C1CD42-A9ED-4827-AF98-AB95A9D6FA72}" destId="{E5DD3A68-28FE-4859-BE05-759FD2D1F04C}" srcOrd="0" destOrd="0" presId="urn:microsoft.com/office/officeart/2005/8/layout/list1"/>
    <dgm:cxn modelId="{AA0CD476-5507-4C74-A0CA-720567AFDA66}" type="presOf" srcId="{943252D1-1CA7-4D0B-816D-FF72D3E64050}" destId="{3A5F8593-3D15-42F2-8FC5-E06710FCF505}" srcOrd="1" destOrd="0" presId="urn:microsoft.com/office/officeart/2005/8/layout/list1"/>
    <dgm:cxn modelId="{55FEBF34-6FA8-4ABA-B3FA-95DACE652BA3}" type="presOf" srcId="{31D0D3C9-0CC6-481A-BDD7-7A44729D4617}" destId="{C946BAC3-4E40-4836-9A4E-00803CA91425}" srcOrd="0" destOrd="0" presId="urn:microsoft.com/office/officeart/2005/8/layout/list1"/>
    <dgm:cxn modelId="{0CA9C8A1-7169-4E31-8369-6559F27EA677}" srcId="{5C4DAD5B-53B6-434C-A41B-261D38C84B80}" destId="{D2D44B5D-7293-4754-BC2A-2EF8D2969FBF}" srcOrd="6" destOrd="0" parTransId="{5899D3B1-7F31-4183-8486-3095EC64F141}" sibTransId="{5CD8211A-F3BE-489F-A6D1-937D3B2E1448}"/>
    <dgm:cxn modelId="{00646FD2-BFD7-4846-BD10-2D06612E2E1B}" type="presOf" srcId="{ADBDEC94-9E12-4CE2-AEA0-6C3CE61446B5}" destId="{33283D12-7039-41F8-A37D-ABDF15DD17BA}" srcOrd="0" destOrd="0" presId="urn:microsoft.com/office/officeart/2005/8/layout/list1"/>
    <dgm:cxn modelId="{60A9E902-499B-4186-87DE-136F4E4A740B}" type="presOf" srcId="{53C1CD42-A9ED-4827-AF98-AB95A9D6FA72}" destId="{1CFB93DB-AFA4-487B-ADCD-E117026162FB}" srcOrd="1" destOrd="0" presId="urn:microsoft.com/office/officeart/2005/8/layout/list1"/>
    <dgm:cxn modelId="{9B65DA91-9010-4B17-804A-E632A3C62A35}" srcId="{5C4DAD5B-53B6-434C-A41B-261D38C84B80}" destId="{ADBDEC94-9E12-4CE2-AEA0-6C3CE61446B5}" srcOrd="1" destOrd="0" parTransId="{207567D7-01F3-4A46-9CCE-028EB744ED2D}" sibTransId="{8859F407-780D-4FA7-8572-5746C5C2BDE9}"/>
    <dgm:cxn modelId="{7441BA0A-C829-405E-8FDB-58F3E5F0807C}" type="presOf" srcId="{C7C1F463-4975-47A5-8C6F-A2A09BA803B5}" destId="{E6C721F9-5684-4E00-8FBE-707EE8EEFDC1}" srcOrd="0" destOrd="0" presId="urn:microsoft.com/office/officeart/2005/8/layout/list1"/>
    <dgm:cxn modelId="{56B800DB-CDFD-4B53-8AFD-FF1E3B1D676E}" type="presOf" srcId="{943252D1-1CA7-4D0B-816D-FF72D3E64050}" destId="{CF093601-53D8-4C8F-850B-BF94CA19C79C}" srcOrd="0" destOrd="0" presId="urn:microsoft.com/office/officeart/2005/8/layout/list1"/>
    <dgm:cxn modelId="{D2060860-7477-475F-BF88-6626488BBDFC}" type="presOf" srcId="{31D0D3C9-0CC6-481A-BDD7-7A44729D4617}" destId="{75FDE3A5-3F61-4D19-8F48-B7CAA893DC14}" srcOrd="1" destOrd="0" presId="urn:microsoft.com/office/officeart/2005/8/layout/list1"/>
    <dgm:cxn modelId="{FC06B2DB-427F-457D-9037-A89D357F842C}" type="presOf" srcId="{ADBDEC94-9E12-4CE2-AEA0-6C3CE61446B5}" destId="{502C15C9-171D-4D41-B677-A824372043CE}" srcOrd="1" destOrd="0" presId="urn:microsoft.com/office/officeart/2005/8/layout/list1"/>
    <dgm:cxn modelId="{F415CD1A-1B28-474D-8442-943DF46AEF54}" srcId="{5C4DAD5B-53B6-434C-A41B-261D38C84B80}" destId="{31D0D3C9-0CC6-481A-BDD7-7A44729D4617}" srcOrd="4" destOrd="0" parTransId="{0D823EF0-9DD5-4056-8147-4EC68D7E523F}" sibTransId="{D2A56D9E-CFAA-4738-A136-E99775E6E8AE}"/>
    <dgm:cxn modelId="{5B6D33F9-FCAF-4875-9516-F1AC147C6A35}" type="presOf" srcId="{5C4DAD5B-53B6-434C-A41B-261D38C84B80}" destId="{8C08BD05-C704-4875-AC53-07231BF98AC1}" srcOrd="0" destOrd="0" presId="urn:microsoft.com/office/officeart/2005/8/layout/list1"/>
    <dgm:cxn modelId="{B287255B-B3DE-4F49-A3CC-0F3603F8C0C6}" srcId="{5C4DAD5B-53B6-434C-A41B-261D38C84B80}" destId="{D2C10904-81B4-483A-BCA9-4765D60DC011}" srcOrd="5" destOrd="0" parTransId="{BFDDE32A-A7A4-460D-8693-9531FEBE3D94}" sibTransId="{006CBEFC-6240-49E9-B48A-0DA88DA492F4}"/>
    <dgm:cxn modelId="{7A69ABAC-653C-4589-A9D0-2F46315E166E}" type="presOf" srcId="{F7106A02-4943-4A63-8307-CC0DC417552C}" destId="{879C0C07-E0C5-48C6-896B-9CE928D85E85}" srcOrd="1" destOrd="0" presId="urn:microsoft.com/office/officeart/2005/8/layout/list1"/>
    <dgm:cxn modelId="{C6E92236-00E0-40E3-988B-50C86322AF4B}" type="presOf" srcId="{D2C10904-81B4-483A-BCA9-4765D60DC011}" destId="{AD781311-D0EE-4515-B708-007BF4EE56B1}" srcOrd="1" destOrd="0" presId="urn:microsoft.com/office/officeart/2005/8/layout/list1"/>
    <dgm:cxn modelId="{BEF63790-A5A9-4EB2-9E12-DDA95A667136}" type="presOf" srcId="{C7C1F463-4975-47A5-8C6F-A2A09BA803B5}" destId="{72CEB9E6-33D4-44F4-935C-8F418E64794F}" srcOrd="1" destOrd="0" presId="urn:microsoft.com/office/officeart/2005/8/layout/list1"/>
    <dgm:cxn modelId="{0794B68A-C20F-418B-B254-2E0D930A565D}" type="presOf" srcId="{D2D44B5D-7293-4754-BC2A-2EF8D2969FBF}" destId="{BF156D5A-CF41-485A-8201-CC11CEEBE515}" srcOrd="0" destOrd="0" presId="urn:microsoft.com/office/officeart/2005/8/layout/list1"/>
    <dgm:cxn modelId="{F7C5D5F4-08CD-4A98-8D08-B507F5CA215E}" type="presOf" srcId="{D2D44B5D-7293-4754-BC2A-2EF8D2969FBF}" destId="{69FC52B3-3476-4B57-9B5C-D601962CE1C4}" srcOrd="1" destOrd="0" presId="urn:microsoft.com/office/officeart/2005/8/layout/list1"/>
    <dgm:cxn modelId="{91226946-1545-4702-872E-41814F61C3EC}" srcId="{5C4DAD5B-53B6-434C-A41B-261D38C84B80}" destId="{C7C1F463-4975-47A5-8C6F-A2A09BA803B5}" srcOrd="2" destOrd="0" parTransId="{0CB9C9F1-D85C-4F59-B88F-B40F4516CFF8}" sibTransId="{D568BB64-F3DE-4403-94D8-C14F20FD2D0C}"/>
    <dgm:cxn modelId="{676B6544-7C73-4FED-BBCA-F79B8AED6835}" type="presOf" srcId="{D2C10904-81B4-483A-BCA9-4765D60DC011}" destId="{316EE606-9CEC-4922-95A9-338BECE856C8}" srcOrd="0" destOrd="0" presId="urn:microsoft.com/office/officeart/2005/8/layout/list1"/>
    <dgm:cxn modelId="{DF662C02-5F39-4A47-A045-A2510AF781F4}" type="presParOf" srcId="{8C08BD05-C704-4875-AC53-07231BF98AC1}" destId="{2A7F5E97-E474-4D7C-8E00-69EBDA66FE1C}" srcOrd="0" destOrd="0" presId="urn:microsoft.com/office/officeart/2005/8/layout/list1"/>
    <dgm:cxn modelId="{1DDFD411-AAB4-49BB-9332-331E866E9B13}" type="presParOf" srcId="{2A7F5E97-E474-4D7C-8E00-69EBDA66FE1C}" destId="{CF093601-53D8-4C8F-850B-BF94CA19C79C}" srcOrd="0" destOrd="0" presId="urn:microsoft.com/office/officeart/2005/8/layout/list1"/>
    <dgm:cxn modelId="{8CF57790-9055-4766-B644-7D22B5D26566}" type="presParOf" srcId="{2A7F5E97-E474-4D7C-8E00-69EBDA66FE1C}" destId="{3A5F8593-3D15-42F2-8FC5-E06710FCF505}" srcOrd="1" destOrd="0" presId="urn:microsoft.com/office/officeart/2005/8/layout/list1"/>
    <dgm:cxn modelId="{25B3F7D7-8E4B-43A7-99EF-A38C5670C61C}" type="presParOf" srcId="{8C08BD05-C704-4875-AC53-07231BF98AC1}" destId="{2F45A906-76A0-4096-910C-F073FEE265BB}" srcOrd="1" destOrd="0" presId="urn:microsoft.com/office/officeart/2005/8/layout/list1"/>
    <dgm:cxn modelId="{D4C8F5E3-77CD-4926-AE16-02D50BCE86DC}" type="presParOf" srcId="{8C08BD05-C704-4875-AC53-07231BF98AC1}" destId="{A22D8BC8-11F2-491E-9707-FADB67EF84F6}" srcOrd="2" destOrd="0" presId="urn:microsoft.com/office/officeart/2005/8/layout/list1"/>
    <dgm:cxn modelId="{2D2747CF-2E65-4F71-B1D0-56DED9C98216}" type="presParOf" srcId="{8C08BD05-C704-4875-AC53-07231BF98AC1}" destId="{060E1D30-EA98-4CF5-AF30-962EA3BBD486}" srcOrd="3" destOrd="0" presId="urn:microsoft.com/office/officeart/2005/8/layout/list1"/>
    <dgm:cxn modelId="{1F462CAF-CFD0-44CB-882C-5ACF1911B95D}" type="presParOf" srcId="{8C08BD05-C704-4875-AC53-07231BF98AC1}" destId="{00D2755A-E731-41CD-A32B-B14CD09B9A31}" srcOrd="4" destOrd="0" presId="urn:microsoft.com/office/officeart/2005/8/layout/list1"/>
    <dgm:cxn modelId="{CC9B828C-074E-43CD-BBC0-E9D69869BFAD}" type="presParOf" srcId="{00D2755A-E731-41CD-A32B-B14CD09B9A31}" destId="{33283D12-7039-41F8-A37D-ABDF15DD17BA}" srcOrd="0" destOrd="0" presId="urn:microsoft.com/office/officeart/2005/8/layout/list1"/>
    <dgm:cxn modelId="{9FE22E51-C690-4C0B-8A68-9440FDE35B3B}" type="presParOf" srcId="{00D2755A-E731-41CD-A32B-B14CD09B9A31}" destId="{502C15C9-171D-4D41-B677-A824372043CE}" srcOrd="1" destOrd="0" presId="urn:microsoft.com/office/officeart/2005/8/layout/list1"/>
    <dgm:cxn modelId="{1FC929BE-DCDB-447B-840C-C7461F44E37D}" type="presParOf" srcId="{8C08BD05-C704-4875-AC53-07231BF98AC1}" destId="{518651EE-24BB-4726-978E-CA3BFE5CDB51}" srcOrd="5" destOrd="0" presId="urn:microsoft.com/office/officeart/2005/8/layout/list1"/>
    <dgm:cxn modelId="{3842B5BD-6192-4E6E-A355-0FB8F840695A}" type="presParOf" srcId="{8C08BD05-C704-4875-AC53-07231BF98AC1}" destId="{BA2D5C08-2979-4EFB-BB8B-7DCE7F65A0C5}" srcOrd="6" destOrd="0" presId="urn:microsoft.com/office/officeart/2005/8/layout/list1"/>
    <dgm:cxn modelId="{05EC2BB8-87B6-41B2-8D6B-4511C4658CE3}" type="presParOf" srcId="{8C08BD05-C704-4875-AC53-07231BF98AC1}" destId="{7B322545-9DF8-4AEB-9666-0CECAA559DCA}" srcOrd="7" destOrd="0" presId="urn:microsoft.com/office/officeart/2005/8/layout/list1"/>
    <dgm:cxn modelId="{C90FB3A7-119F-48CA-9653-8174A7069F4A}" type="presParOf" srcId="{8C08BD05-C704-4875-AC53-07231BF98AC1}" destId="{6D9ABB23-7902-4193-9AF3-713C2915349A}" srcOrd="8" destOrd="0" presId="urn:microsoft.com/office/officeart/2005/8/layout/list1"/>
    <dgm:cxn modelId="{C32E4AB4-0304-47F7-B12A-EFEA8ED690F1}" type="presParOf" srcId="{6D9ABB23-7902-4193-9AF3-713C2915349A}" destId="{E6C721F9-5684-4E00-8FBE-707EE8EEFDC1}" srcOrd="0" destOrd="0" presId="urn:microsoft.com/office/officeart/2005/8/layout/list1"/>
    <dgm:cxn modelId="{98CFFDC8-D6B2-4600-8D46-5501E04E41EB}" type="presParOf" srcId="{6D9ABB23-7902-4193-9AF3-713C2915349A}" destId="{72CEB9E6-33D4-44F4-935C-8F418E64794F}" srcOrd="1" destOrd="0" presId="urn:microsoft.com/office/officeart/2005/8/layout/list1"/>
    <dgm:cxn modelId="{37A20FF3-99D4-4387-9933-874955107B63}" type="presParOf" srcId="{8C08BD05-C704-4875-AC53-07231BF98AC1}" destId="{00E97539-5B53-4621-93A4-272259943DD4}" srcOrd="9" destOrd="0" presId="urn:microsoft.com/office/officeart/2005/8/layout/list1"/>
    <dgm:cxn modelId="{0D9E834B-BC7B-4523-809A-FBC799AC4DE7}" type="presParOf" srcId="{8C08BD05-C704-4875-AC53-07231BF98AC1}" destId="{28F91812-2785-4715-9CB8-04D368746383}" srcOrd="10" destOrd="0" presId="urn:microsoft.com/office/officeart/2005/8/layout/list1"/>
    <dgm:cxn modelId="{647C7353-681C-4A9C-A779-5A4C739AB315}" type="presParOf" srcId="{8C08BD05-C704-4875-AC53-07231BF98AC1}" destId="{CD7F4EB8-ECA1-40C0-81CB-A68CAC30D9F6}" srcOrd="11" destOrd="0" presId="urn:microsoft.com/office/officeart/2005/8/layout/list1"/>
    <dgm:cxn modelId="{CA92207B-FE93-4D1D-8681-65A573391603}" type="presParOf" srcId="{8C08BD05-C704-4875-AC53-07231BF98AC1}" destId="{5FEA7562-9D63-4888-853B-12AA5428E549}" srcOrd="12" destOrd="0" presId="urn:microsoft.com/office/officeart/2005/8/layout/list1"/>
    <dgm:cxn modelId="{8447A80F-F6FD-4371-B315-F881C20961D5}" type="presParOf" srcId="{5FEA7562-9D63-4888-853B-12AA5428E549}" destId="{7B49E5EC-F993-439B-B948-FB5C0CB4B71D}" srcOrd="0" destOrd="0" presId="urn:microsoft.com/office/officeart/2005/8/layout/list1"/>
    <dgm:cxn modelId="{CE0DDA22-43AE-4817-B333-5A0EC07F24F2}" type="presParOf" srcId="{5FEA7562-9D63-4888-853B-12AA5428E549}" destId="{879C0C07-E0C5-48C6-896B-9CE928D85E85}" srcOrd="1" destOrd="0" presId="urn:microsoft.com/office/officeart/2005/8/layout/list1"/>
    <dgm:cxn modelId="{838047AE-D362-4E3F-A846-04B823CEBA95}" type="presParOf" srcId="{8C08BD05-C704-4875-AC53-07231BF98AC1}" destId="{E47D776F-EF0A-4471-8B32-4ECD946D2B52}" srcOrd="13" destOrd="0" presId="urn:microsoft.com/office/officeart/2005/8/layout/list1"/>
    <dgm:cxn modelId="{5F4FDC85-FDC9-4ABD-AFE4-CCEC581CCEA1}" type="presParOf" srcId="{8C08BD05-C704-4875-AC53-07231BF98AC1}" destId="{4DB9A554-9D97-47C1-9163-3E9D34CE6E1C}" srcOrd="14" destOrd="0" presId="urn:microsoft.com/office/officeart/2005/8/layout/list1"/>
    <dgm:cxn modelId="{29A415E1-1165-462A-B882-A65D13740875}" type="presParOf" srcId="{8C08BD05-C704-4875-AC53-07231BF98AC1}" destId="{A862B310-6CF0-4719-804C-4026C91EB064}" srcOrd="15" destOrd="0" presId="urn:microsoft.com/office/officeart/2005/8/layout/list1"/>
    <dgm:cxn modelId="{1092C8CA-EE33-4495-B16C-B70F2856D44A}" type="presParOf" srcId="{8C08BD05-C704-4875-AC53-07231BF98AC1}" destId="{227B7CCB-2607-41A9-9045-5AFDC8ED2CE0}" srcOrd="16" destOrd="0" presId="urn:microsoft.com/office/officeart/2005/8/layout/list1"/>
    <dgm:cxn modelId="{6B716908-F37D-4A09-8F29-C63D717ABC70}" type="presParOf" srcId="{227B7CCB-2607-41A9-9045-5AFDC8ED2CE0}" destId="{C946BAC3-4E40-4836-9A4E-00803CA91425}" srcOrd="0" destOrd="0" presId="urn:microsoft.com/office/officeart/2005/8/layout/list1"/>
    <dgm:cxn modelId="{67EC1240-5318-458E-964E-60A94B0350A3}" type="presParOf" srcId="{227B7CCB-2607-41A9-9045-5AFDC8ED2CE0}" destId="{75FDE3A5-3F61-4D19-8F48-B7CAA893DC14}" srcOrd="1" destOrd="0" presId="urn:microsoft.com/office/officeart/2005/8/layout/list1"/>
    <dgm:cxn modelId="{2EF41D99-32FC-43DC-B9AA-5E43AFAB6DE6}" type="presParOf" srcId="{8C08BD05-C704-4875-AC53-07231BF98AC1}" destId="{83671FB2-A2F9-40BF-A363-96081115D4AB}" srcOrd="17" destOrd="0" presId="urn:microsoft.com/office/officeart/2005/8/layout/list1"/>
    <dgm:cxn modelId="{DDD333B8-610D-4095-BDD4-B2B74AF77F79}" type="presParOf" srcId="{8C08BD05-C704-4875-AC53-07231BF98AC1}" destId="{0FD71B49-E35E-4CD7-805E-656601E6D97A}" srcOrd="18" destOrd="0" presId="urn:microsoft.com/office/officeart/2005/8/layout/list1"/>
    <dgm:cxn modelId="{8D2B7BDB-F33E-427D-A484-9EF2BA6E3CAC}" type="presParOf" srcId="{8C08BD05-C704-4875-AC53-07231BF98AC1}" destId="{EC910A07-38F1-41FB-9483-B46378179E46}" srcOrd="19" destOrd="0" presId="urn:microsoft.com/office/officeart/2005/8/layout/list1"/>
    <dgm:cxn modelId="{4794ED65-37B6-4F35-9845-BA1E172AA215}" type="presParOf" srcId="{8C08BD05-C704-4875-AC53-07231BF98AC1}" destId="{B6154FAB-DCA1-43D9-A09C-70C25A433530}" srcOrd="20" destOrd="0" presId="urn:microsoft.com/office/officeart/2005/8/layout/list1"/>
    <dgm:cxn modelId="{7FD1BB3B-CE78-403D-9A6F-BCC16058347F}" type="presParOf" srcId="{B6154FAB-DCA1-43D9-A09C-70C25A433530}" destId="{316EE606-9CEC-4922-95A9-338BECE856C8}" srcOrd="0" destOrd="0" presId="urn:microsoft.com/office/officeart/2005/8/layout/list1"/>
    <dgm:cxn modelId="{B6A8D0F9-34DF-45EA-993F-F7FAAB2EB042}" type="presParOf" srcId="{B6154FAB-DCA1-43D9-A09C-70C25A433530}" destId="{AD781311-D0EE-4515-B708-007BF4EE56B1}" srcOrd="1" destOrd="0" presId="urn:microsoft.com/office/officeart/2005/8/layout/list1"/>
    <dgm:cxn modelId="{D6191A86-237A-4812-9799-0076A3935E4D}" type="presParOf" srcId="{8C08BD05-C704-4875-AC53-07231BF98AC1}" destId="{431C78ED-946D-4A3B-9C3E-42F3E3BB7E9E}" srcOrd="21" destOrd="0" presId="urn:microsoft.com/office/officeart/2005/8/layout/list1"/>
    <dgm:cxn modelId="{C1B9F961-92EF-446B-A3A2-497F42E9B41C}" type="presParOf" srcId="{8C08BD05-C704-4875-AC53-07231BF98AC1}" destId="{4A7A9766-1EBA-4FA9-ADE1-FBBBFA8329F3}" srcOrd="22" destOrd="0" presId="urn:microsoft.com/office/officeart/2005/8/layout/list1"/>
    <dgm:cxn modelId="{7140E450-D50F-4F3C-9C92-0FA6EF0B0942}" type="presParOf" srcId="{8C08BD05-C704-4875-AC53-07231BF98AC1}" destId="{C383B3D6-2633-4633-8FFA-2E21CCCE46AD}" srcOrd="23" destOrd="0" presId="urn:microsoft.com/office/officeart/2005/8/layout/list1"/>
    <dgm:cxn modelId="{73B5076C-4A00-4EFF-926C-B740E232A472}" type="presParOf" srcId="{8C08BD05-C704-4875-AC53-07231BF98AC1}" destId="{BCB01B28-53DB-44C6-A2D1-8518A0D38FC0}" srcOrd="24" destOrd="0" presId="urn:microsoft.com/office/officeart/2005/8/layout/list1"/>
    <dgm:cxn modelId="{9E5659B5-D0CE-4DDC-A06C-D323C5574AB1}" type="presParOf" srcId="{BCB01B28-53DB-44C6-A2D1-8518A0D38FC0}" destId="{BF156D5A-CF41-485A-8201-CC11CEEBE515}" srcOrd="0" destOrd="0" presId="urn:microsoft.com/office/officeart/2005/8/layout/list1"/>
    <dgm:cxn modelId="{76513970-4558-4DF9-901F-41F4192D2FB6}" type="presParOf" srcId="{BCB01B28-53DB-44C6-A2D1-8518A0D38FC0}" destId="{69FC52B3-3476-4B57-9B5C-D601962CE1C4}" srcOrd="1" destOrd="0" presId="urn:microsoft.com/office/officeart/2005/8/layout/list1"/>
    <dgm:cxn modelId="{B82E5C73-76DB-4197-8C1E-04D1D52AF4A8}" type="presParOf" srcId="{8C08BD05-C704-4875-AC53-07231BF98AC1}" destId="{699FAB6E-6EA5-4C3E-BAC1-286337D3BDE0}" srcOrd="25" destOrd="0" presId="urn:microsoft.com/office/officeart/2005/8/layout/list1"/>
    <dgm:cxn modelId="{BD2447D0-C14D-4398-B459-55F71C7659F6}" type="presParOf" srcId="{8C08BD05-C704-4875-AC53-07231BF98AC1}" destId="{DD58F205-72D4-4639-AA34-39BB740234E4}" srcOrd="26" destOrd="0" presId="urn:microsoft.com/office/officeart/2005/8/layout/list1"/>
    <dgm:cxn modelId="{2B7506F1-6957-4816-822E-41B087BF980C}" type="presParOf" srcId="{8C08BD05-C704-4875-AC53-07231BF98AC1}" destId="{152FDF46-66D4-4B62-AAE0-96AFEEAB96A9}" srcOrd="27" destOrd="0" presId="urn:microsoft.com/office/officeart/2005/8/layout/list1"/>
    <dgm:cxn modelId="{FABAAEEE-705F-4DD6-B44C-6682A76C8512}" type="presParOf" srcId="{8C08BD05-C704-4875-AC53-07231BF98AC1}" destId="{02F42CD1-6EA6-4AC5-AE6A-4FF0D1F12CEC}" srcOrd="28" destOrd="0" presId="urn:microsoft.com/office/officeart/2005/8/layout/list1"/>
    <dgm:cxn modelId="{874581FD-9611-49C8-947A-A933E10AE681}" type="presParOf" srcId="{02F42CD1-6EA6-4AC5-AE6A-4FF0D1F12CEC}" destId="{E5DD3A68-28FE-4859-BE05-759FD2D1F04C}" srcOrd="0" destOrd="0" presId="urn:microsoft.com/office/officeart/2005/8/layout/list1"/>
    <dgm:cxn modelId="{995C532A-9165-4C01-ADA9-2D6307BDD9E0}" type="presParOf" srcId="{02F42CD1-6EA6-4AC5-AE6A-4FF0D1F12CEC}" destId="{1CFB93DB-AFA4-487B-ADCD-E117026162FB}" srcOrd="1" destOrd="0" presId="urn:microsoft.com/office/officeart/2005/8/layout/list1"/>
    <dgm:cxn modelId="{12F5B600-3900-4BB8-BA39-7E4E8C24F18C}" type="presParOf" srcId="{8C08BD05-C704-4875-AC53-07231BF98AC1}" destId="{EB1D3E4B-3E9C-4480-9A39-EE45CAD766F1}" srcOrd="29" destOrd="0" presId="urn:microsoft.com/office/officeart/2005/8/layout/list1"/>
    <dgm:cxn modelId="{BDD5455B-4085-442A-94D5-3FF58E87F46C}" type="presParOf" srcId="{8C08BD05-C704-4875-AC53-07231BF98AC1}" destId="{8534027D-E3DD-49AC-BEFD-084AC3136D7C}" srcOrd="30" destOrd="0" presId="urn:microsoft.com/office/officeart/2005/8/layout/list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2D8BC8-11F2-491E-9707-FADB67EF84F6}">
      <dsp:nvSpPr>
        <dsp:cNvPr id="0" name=""/>
        <dsp:cNvSpPr/>
      </dsp:nvSpPr>
      <dsp:spPr>
        <a:xfrm>
          <a:off x="0" y="228219"/>
          <a:ext cx="6096000" cy="277200"/>
        </a:xfrm>
        <a:prstGeom prst="rect">
          <a:avLst/>
        </a:prstGeom>
        <a:noFill/>
        <a:ln w="25400" cap="flat" cmpd="sng" algn="ctr">
          <a:solidFill>
            <a:srgbClr val="FF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5F8593-3D15-42F2-8FC5-E06710FCF505}">
      <dsp:nvSpPr>
        <dsp:cNvPr id="0" name=""/>
        <dsp:cNvSpPr/>
      </dsp:nvSpPr>
      <dsp:spPr>
        <a:xfrm>
          <a:off x="304800" y="76202"/>
          <a:ext cx="4267200" cy="324720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800" b="1" kern="1200" dirty="0" smtClean="0"/>
            <a:t>Istraživanja</a:t>
          </a:r>
          <a:endParaRPr lang="sr-Latn-CS" sz="1800" b="1" kern="1200" dirty="0"/>
        </a:p>
      </dsp:txBody>
      <dsp:txXfrm>
        <a:off x="304800" y="76202"/>
        <a:ext cx="4267200" cy="324720"/>
      </dsp:txXfrm>
    </dsp:sp>
    <dsp:sp modelId="{BA2D5C08-2979-4EFB-BB8B-7DCE7F65A0C5}">
      <dsp:nvSpPr>
        <dsp:cNvPr id="0" name=""/>
        <dsp:cNvSpPr/>
      </dsp:nvSpPr>
      <dsp:spPr>
        <a:xfrm>
          <a:off x="0" y="727179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2C15C9-171D-4D41-B677-A824372043CE}">
      <dsp:nvSpPr>
        <dsp:cNvPr id="0" name=""/>
        <dsp:cNvSpPr/>
      </dsp:nvSpPr>
      <dsp:spPr>
        <a:xfrm>
          <a:off x="304800" y="564819"/>
          <a:ext cx="4267200" cy="3247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800" b="1" kern="1200" dirty="0" smtClean="0"/>
            <a:t>Međunarodna saradnja</a:t>
          </a:r>
          <a:endParaRPr lang="sr-Latn-CS" sz="1800" b="1" kern="1200" dirty="0"/>
        </a:p>
      </dsp:txBody>
      <dsp:txXfrm>
        <a:off x="304800" y="564819"/>
        <a:ext cx="4267200" cy="324720"/>
      </dsp:txXfrm>
    </dsp:sp>
    <dsp:sp modelId="{28F91812-2785-4715-9CB8-04D368746383}">
      <dsp:nvSpPr>
        <dsp:cNvPr id="0" name=""/>
        <dsp:cNvSpPr/>
      </dsp:nvSpPr>
      <dsp:spPr>
        <a:xfrm>
          <a:off x="0" y="1226140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CEB9E6-33D4-44F4-935C-8F418E64794F}">
      <dsp:nvSpPr>
        <dsp:cNvPr id="0" name=""/>
        <dsp:cNvSpPr/>
      </dsp:nvSpPr>
      <dsp:spPr>
        <a:xfrm>
          <a:off x="304800" y="1066799"/>
          <a:ext cx="4267200" cy="3247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800" b="1" kern="1200" dirty="0" smtClean="0"/>
            <a:t>Transfer znаnjа i inovаcijа</a:t>
          </a:r>
          <a:endParaRPr lang="sr-Latn-CS" sz="1800" b="1" kern="1200" dirty="0"/>
        </a:p>
      </dsp:txBody>
      <dsp:txXfrm>
        <a:off x="304800" y="1066799"/>
        <a:ext cx="4267200" cy="324720"/>
      </dsp:txXfrm>
    </dsp:sp>
    <dsp:sp modelId="{4DB9A554-9D97-47C1-9163-3E9D34CE6E1C}">
      <dsp:nvSpPr>
        <dsp:cNvPr id="0" name=""/>
        <dsp:cNvSpPr/>
      </dsp:nvSpPr>
      <dsp:spPr>
        <a:xfrm>
          <a:off x="0" y="1725100"/>
          <a:ext cx="6096000" cy="277200"/>
        </a:xfrm>
        <a:prstGeom prst="rect">
          <a:avLst/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9C0C07-E0C5-48C6-896B-9CE928D85E85}">
      <dsp:nvSpPr>
        <dsp:cNvPr id="0" name=""/>
        <dsp:cNvSpPr/>
      </dsp:nvSpPr>
      <dsp:spPr>
        <a:xfrm>
          <a:off x="304800" y="1562740"/>
          <a:ext cx="4267200" cy="3247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800" b="1" kern="1200" dirty="0" smtClean="0"/>
            <a:t>Usluge, konsаlting i procene</a:t>
          </a:r>
          <a:endParaRPr lang="sr-Latn-CS" sz="1800" b="1" kern="1200" dirty="0"/>
        </a:p>
      </dsp:txBody>
      <dsp:txXfrm>
        <a:off x="304800" y="1562740"/>
        <a:ext cx="4267200" cy="324720"/>
      </dsp:txXfrm>
    </dsp:sp>
    <dsp:sp modelId="{0FD71B49-E35E-4CD7-805E-656601E6D97A}">
      <dsp:nvSpPr>
        <dsp:cNvPr id="0" name=""/>
        <dsp:cNvSpPr/>
      </dsp:nvSpPr>
      <dsp:spPr>
        <a:xfrm>
          <a:off x="0" y="2224060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FDE3A5-3F61-4D19-8F48-B7CAA893DC14}">
      <dsp:nvSpPr>
        <dsp:cNvPr id="0" name=""/>
        <dsp:cNvSpPr/>
      </dsp:nvSpPr>
      <dsp:spPr>
        <a:xfrm>
          <a:off x="1219212" y="2061920"/>
          <a:ext cx="4267200" cy="324720"/>
        </a:xfrm>
        <a:prstGeom prst="roundRect">
          <a:avLst/>
        </a:prstGeom>
        <a:solidFill>
          <a:srgbClr val="CC33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b="1" kern="1200" dirty="0" smtClean="0"/>
            <a:t>Saradnja sa industrijom</a:t>
          </a:r>
          <a:endParaRPr lang="sr-Latn-CS" sz="1600" b="1" kern="1200" dirty="0"/>
        </a:p>
      </dsp:txBody>
      <dsp:txXfrm>
        <a:off x="1219212" y="2061920"/>
        <a:ext cx="4267200" cy="324720"/>
      </dsp:txXfrm>
    </dsp:sp>
    <dsp:sp modelId="{4A7A9766-1EBA-4FA9-ADE1-FBBBFA8329F3}">
      <dsp:nvSpPr>
        <dsp:cNvPr id="0" name=""/>
        <dsp:cNvSpPr/>
      </dsp:nvSpPr>
      <dsp:spPr>
        <a:xfrm>
          <a:off x="0" y="2723020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781311-D0EE-4515-B708-007BF4EE56B1}">
      <dsp:nvSpPr>
        <dsp:cNvPr id="0" name=""/>
        <dsp:cNvSpPr/>
      </dsp:nvSpPr>
      <dsp:spPr>
        <a:xfrm>
          <a:off x="1219212" y="2570878"/>
          <a:ext cx="4267200" cy="32472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b="1" kern="1200" dirty="0" smtClean="0"/>
            <a:t>Saradnja sa kreatorima politike razvoja</a:t>
          </a:r>
          <a:endParaRPr lang="sr-Latn-CS" sz="1600" b="1" kern="1200" dirty="0"/>
        </a:p>
      </dsp:txBody>
      <dsp:txXfrm>
        <a:off x="1219212" y="2570878"/>
        <a:ext cx="4267200" cy="324720"/>
      </dsp:txXfrm>
    </dsp:sp>
    <dsp:sp modelId="{DD58F205-72D4-4639-AA34-39BB740234E4}">
      <dsp:nvSpPr>
        <dsp:cNvPr id="0" name=""/>
        <dsp:cNvSpPr/>
      </dsp:nvSpPr>
      <dsp:spPr>
        <a:xfrm>
          <a:off x="0" y="3221979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C52B3-3476-4B57-9B5C-D601962CE1C4}">
      <dsp:nvSpPr>
        <dsp:cNvPr id="0" name=""/>
        <dsp:cNvSpPr/>
      </dsp:nvSpPr>
      <dsp:spPr>
        <a:xfrm>
          <a:off x="1219212" y="3055320"/>
          <a:ext cx="4267200" cy="324720"/>
        </a:xfrm>
        <a:prstGeom prst="roundRect">
          <a:avLst/>
        </a:prstGeom>
        <a:solidFill>
          <a:srgbClr val="FF9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b="1" kern="1200" dirty="0" smtClean="0"/>
            <a:t>Kontrola kvaliteta</a:t>
          </a:r>
          <a:endParaRPr lang="sr-Latn-CS" sz="1600" b="1" kern="1200" dirty="0"/>
        </a:p>
      </dsp:txBody>
      <dsp:txXfrm>
        <a:off x="1219212" y="3055320"/>
        <a:ext cx="4267200" cy="324720"/>
      </dsp:txXfrm>
    </dsp:sp>
    <dsp:sp modelId="{8534027D-E3DD-49AC-BEFD-084AC3136D7C}">
      <dsp:nvSpPr>
        <dsp:cNvPr id="0" name=""/>
        <dsp:cNvSpPr/>
      </dsp:nvSpPr>
      <dsp:spPr>
        <a:xfrm>
          <a:off x="0" y="3720940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966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FB93DB-AFA4-487B-ADCD-E117026162FB}">
      <dsp:nvSpPr>
        <dsp:cNvPr id="0" name=""/>
        <dsp:cNvSpPr/>
      </dsp:nvSpPr>
      <dsp:spPr>
        <a:xfrm>
          <a:off x="304800" y="3581401"/>
          <a:ext cx="4267200" cy="324720"/>
        </a:xfrm>
        <a:prstGeom prst="roundRect">
          <a:avLst/>
        </a:prstGeom>
        <a:solidFill>
          <a:srgbClr val="99663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b="1" kern="1200" dirty="0" smtClean="0"/>
            <a:t>Promocija </a:t>
          </a:r>
          <a:r>
            <a:rPr lang="sr-Latn-CS" sz="1800" b="1" kern="1200" dirty="0" smtClean="0"/>
            <a:t>znanja</a:t>
          </a:r>
          <a:endParaRPr lang="sr-Latn-CS" sz="1800" b="1" kern="1200" dirty="0"/>
        </a:p>
      </dsp:txBody>
      <dsp:txXfrm>
        <a:off x="304800" y="3581401"/>
        <a:ext cx="4267200" cy="324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EA73B-9FB7-4121-ADEE-4629A58729C3}" type="datetimeFigureOut">
              <a:rPr lang="en-US" smtClean="0"/>
              <a:pPr/>
              <a:t>7/12/2011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82AE0-D171-4107-BE8D-3F4A07680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14E6B-E119-4AED-9A01-B2C8941C50B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pn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atermark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95400" y="1644181"/>
            <a:ext cx="7391400" cy="5213819"/>
          </a:xfrm>
          <a:prstGeom prst="rect">
            <a:avLst/>
          </a:prstGeom>
        </p:spPr>
      </p:pic>
      <p:sp>
        <p:nvSpPr>
          <p:cNvPr id="5" name="Title 11"/>
          <p:cNvSpPr txBox="1">
            <a:spLocks/>
          </p:cNvSpPr>
          <p:nvPr/>
        </p:nvSpPr>
        <p:spPr>
          <a:xfrm>
            <a:off x="914400" y="76200"/>
            <a:ext cx="5943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Univerzitet u N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ov</a:t>
            </a:r>
            <a:r>
              <a:rPr kumimoji="0" lang="sr-Latn-C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om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Sad</a:t>
            </a:r>
            <a:r>
              <a:rPr kumimoji="0" lang="sr-Latn-C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</a:t>
            </a:r>
            <a:r>
              <a:rPr kumimoji="0" lang="sr-Latn-C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Latn-C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sr-Latn-C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INSTITUT ZA PREHRAMBENE TEHNOLOGIJE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 descr="FINS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6800" y="3352800"/>
            <a:ext cx="1905000" cy="23877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00400" y="6428601"/>
            <a:ext cx="571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1200" dirty="0" smtClean="0">
                <a:solidFill>
                  <a:schemeClr val="bg1">
                    <a:lumMod val="50000"/>
                  </a:schemeClr>
                </a:solidFill>
              </a:rPr>
              <a:t>Okrugli sto- EU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FP7-REGPOT-2007-3</a:t>
            </a:r>
            <a:r>
              <a:rPr lang="sr-Latn-CS" sz="1200" dirty="0" smtClean="0">
                <a:solidFill>
                  <a:schemeClr val="bg1">
                    <a:lumMod val="50000"/>
                  </a:schemeClr>
                </a:solidFill>
              </a:rPr>
              <a:t>, project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FEED-TO-FOOD</a:t>
            </a:r>
            <a:r>
              <a:rPr lang="sr-Latn-CS" sz="1200" dirty="0" smtClean="0">
                <a:solidFill>
                  <a:schemeClr val="bg1">
                    <a:lumMod val="50000"/>
                  </a:schemeClr>
                </a:solidFill>
              </a:rPr>
              <a:t>  13th of July 2011, Novi Sad</a:t>
            </a:r>
            <a:endParaRPr lang="sr-Latn-C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" name="Picture 5" descr="footer latinica laboratorij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1371600"/>
            <a:ext cx="720000" cy="720000"/>
          </a:xfrm>
          <a:prstGeom prst="rect">
            <a:avLst/>
          </a:prstGeom>
          <a:noFill/>
        </p:spPr>
      </p:pic>
      <p:pic>
        <p:nvPicPr>
          <p:cNvPr id="12" name="Picture 6" descr="footer latinica transf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2057400"/>
            <a:ext cx="761999" cy="720000"/>
          </a:xfrm>
          <a:prstGeom prst="rect">
            <a:avLst/>
          </a:prstGeom>
          <a:noFill/>
        </p:spPr>
      </p:pic>
      <p:pic>
        <p:nvPicPr>
          <p:cNvPr id="13" name="Picture 7" descr="footer latinica scienc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86200" y="3048000"/>
            <a:ext cx="720000" cy="7200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657600" y="40386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1600" b="1" dirty="0" smtClean="0">
                <a:solidFill>
                  <a:srgbClr val="FF9900"/>
                </a:solidFill>
              </a:rPr>
              <a:t>Istraživanja</a:t>
            </a:r>
            <a:endParaRPr lang="en-US" sz="1600" b="1" dirty="0">
              <a:solidFill>
                <a:srgbClr val="FF99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62600" y="29718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1600" b="1" dirty="0" smtClean="0">
                <a:solidFill>
                  <a:srgbClr val="FF9900"/>
                </a:solidFill>
              </a:rPr>
              <a:t>Transfer znanja</a:t>
            </a:r>
            <a:endParaRPr lang="en-US" sz="1600" b="1" dirty="0">
              <a:solidFill>
                <a:srgbClr val="FF99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43800" y="22098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1600" b="1" dirty="0" smtClean="0">
                <a:solidFill>
                  <a:srgbClr val="FF9900"/>
                </a:solidFill>
              </a:rPr>
              <a:t>Usluge</a:t>
            </a:r>
            <a:endParaRPr lang="en-US" sz="1600" b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/>
          <p:cNvSpPr/>
          <p:nvPr/>
        </p:nvSpPr>
        <p:spPr>
          <a:xfrm>
            <a:off x="228600" y="152400"/>
            <a:ext cx="8839200" cy="6629400"/>
          </a:xfrm>
          <a:prstGeom prst="flowChartPunchedTape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1524000"/>
            <a:ext cx="82296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Teme istraživačkih projekata Instituta su uvek usmerene ka mogućim inovacijama u lancu od hrane za životinje do hrane za ljude. </a:t>
            </a:r>
          </a:p>
          <a:p>
            <a:endParaRPr lang="sr-Latn-CS" sz="800" dirty="0" smtClean="0"/>
          </a:p>
          <a:p>
            <a:r>
              <a:rPr lang="en-US" dirty="0" smtClean="0"/>
              <a:t> </a:t>
            </a:r>
            <a:r>
              <a:rPr lang="sr-Latn-CS" dirty="0" smtClean="0"/>
              <a:t>Proizvođačima hrane i hrane za životinje kroz različite oblike saradnje prenosimo: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sr-Latn-CS" dirty="0" smtClean="0"/>
              <a:t>Rezultate sopstvenog istraživačko-naučnog rada</a:t>
            </a:r>
          </a:p>
          <a:p>
            <a:pPr lvl="1">
              <a:buFont typeface="Arial" pitchFamily="34" charset="0"/>
              <a:buChar char="•"/>
            </a:pPr>
            <a:r>
              <a:rPr lang="sr-Latn-CS" dirty="0" smtClean="0"/>
              <a:t>Postojeće znanje</a:t>
            </a:r>
          </a:p>
          <a:p>
            <a:pPr lvl="1">
              <a:buFont typeface="Arial" pitchFamily="34" charset="0"/>
              <a:buChar char="•"/>
            </a:pPr>
            <a:r>
              <a:rPr lang="sr-Latn-CS" dirty="0" smtClean="0"/>
              <a:t>Nova dostignuća iz sveta </a:t>
            </a:r>
          </a:p>
          <a:p>
            <a:pPr lvl="1">
              <a:buFont typeface="Arial" pitchFamily="34" charset="0"/>
              <a:buChar char="•"/>
            </a:pPr>
            <a:endParaRPr lang="sr-Latn-CS" sz="800" dirty="0" smtClean="0"/>
          </a:p>
          <a:p>
            <a:r>
              <a:rPr lang="sr-Latn-CS" dirty="0" smtClean="0"/>
              <a:t>Mi prilagodjavamo naša istraživanja i druge aktivnosti potrebama naših klijenata kroz: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 </a:t>
            </a:r>
            <a:r>
              <a:rPr lang="sr-Latn-CS" dirty="0" smtClean="0"/>
              <a:t>Kratkoročna istraživanja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sr-Latn-CS" dirty="0" smtClean="0"/>
              <a:t>Istraživačka partnerstva sa industrijom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sr-Latn-CS" dirty="0" smtClean="0"/>
              <a:t>Rešavanje konkretnih problema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sr-Latn-CS" dirty="0" smtClean="0"/>
              <a:t>Obuku i savete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sr-Latn-CS" dirty="0" smtClean="0"/>
              <a:t>Specijalistističke analize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sr-Latn-CS" dirty="0" smtClean="0"/>
              <a:t>Inspekcije na licu mesta 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endParaRPr lang="sr-Latn-CS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562600" cy="838200"/>
          </a:xfrm>
          <a:noFill/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Latn-CS" sz="3100" b="1" cap="all" dirty="0" smtClean="0">
                <a:ln w="0"/>
                <a:solidFill>
                  <a:srgbClr val="FF9900"/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  <a:ea typeface="+mn-ea"/>
                <a:cs typeface="+mn-cs"/>
              </a:rPr>
              <a:t>TRANSFER ZNANJA:</a:t>
            </a:r>
            <a:r>
              <a:rPr lang="sr-Latn-CS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sr-Cyrl-C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/>
          <p:cNvSpPr/>
          <p:nvPr/>
        </p:nvSpPr>
        <p:spPr>
          <a:xfrm>
            <a:off x="228600" y="76200"/>
            <a:ext cx="8839200" cy="6629400"/>
          </a:xfrm>
          <a:prstGeom prst="flowChartPunchedTape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1524000"/>
            <a:ext cx="822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endParaRPr lang="sr-Latn-CS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5562600" cy="838200"/>
          </a:xfrm>
          <a:noFill/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Latn-CS" sz="3100" b="1" cap="all" dirty="0" smtClean="0">
                <a:ln w="0"/>
                <a:solidFill>
                  <a:srgbClr val="FF9900"/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  <a:ea typeface="+mn-ea"/>
                <a:cs typeface="+mn-cs"/>
              </a:rPr>
              <a:t>TRANSFER ZNANJA:</a:t>
            </a:r>
            <a:r>
              <a:rPr lang="sr-Latn-CS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sr-Cyrl-C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6002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Za potrebe industrije, istraživački centar Feed to Food nudi:</a:t>
            </a:r>
            <a:endParaRPr lang="en-US" sz="4000" dirty="0" smtClean="0"/>
          </a:p>
          <a:p>
            <a:r>
              <a:rPr lang="en-US" dirty="0" smtClean="0"/>
              <a:t> </a:t>
            </a:r>
            <a:endParaRPr lang="en-US" sz="4000" dirty="0" smtClean="0"/>
          </a:p>
          <a:p>
            <a:pPr lvl="0"/>
            <a:r>
              <a:rPr lang="en-US" dirty="0" err="1" smtClean="0"/>
              <a:t>Podešavanja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pregled</a:t>
            </a:r>
            <a:r>
              <a:rPr lang="en-US" dirty="0" smtClean="0"/>
              <a:t> </a:t>
            </a:r>
            <a:r>
              <a:rPr lang="en-US" dirty="0" err="1" smtClean="0"/>
              <a:t>tehnoloških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endParaRPr lang="en-US" sz="4000" dirty="0" smtClean="0"/>
          </a:p>
          <a:p>
            <a:pPr lvl="1"/>
            <a:r>
              <a:rPr lang="en-US" dirty="0" err="1" smtClean="0"/>
              <a:t>Izbor</a:t>
            </a:r>
            <a:r>
              <a:rPr lang="en-US" dirty="0" smtClean="0"/>
              <a:t> </a:t>
            </a:r>
            <a:r>
              <a:rPr lang="en-US" dirty="0" err="1" smtClean="0"/>
              <a:t>tehnoloških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se </a:t>
            </a:r>
            <a:r>
              <a:rPr lang="en-US" dirty="0" err="1" smtClean="0"/>
              <a:t>koristiti</a:t>
            </a:r>
            <a:endParaRPr lang="en-US" sz="3600" dirty="0" smtClean="0"/>
          </a:p>
          <a:p>
            <a:pPr lvl="1"/>
            <a:r>
              <a:rPr lang="en-US" dirty="0" err="1" smtClean="0"/>
              <a:t>Postavljanje</a:t>
            </a:r>
            <a:r>
              <a:rPr lang="en-US" dirty="0" smtClean="0"/>
              <a:t> </a:t>
            </a:r>
            <a:r>
              <a:rPr lang="en-US" dirty="0" err="1" smtClean="0"/>
              <a:t>tehnoloških</a:t>
            </a:r>
            <a:r>
              <a:rPr lang="en-US" dirty="0" smtClean="0"/>
              <a:t> </a:t>
            </a:r>
            <a:r>
              <a:rPr lang="en-US" dirty="0" err="1" smtClean="0"/>
              <a:t>linija</a:t>
            </a:r>
            <a:endParaRPr lang="en-US" sz="3600" dirty="0" smtClean="0"/>
          </a:p>
          <a:p>
            <a:pPr lvl="1"/>
            <a:r>
              <a:rPr lang="en-US" dirty="0" err="1" smtClean="0"/>
              <a:t>Izbor</a:t>
            </a:r>
            <a:r>
              <a:rPr lang="en-US" dirty="0" smtClean="0"/>
              <a:t> </a:t>
            </a:r>
            <a:r>
              <a:rPr lang="en-US" dirty="0" err="1" smtClean="0"/>
              <a:t>opreme</a:t>
            </a:r>
            <a:endParaRPr lang="en-US" sz="3600" dirty="0" smtClean="0"/>
          </a:p>
          <a:p>
            <a:pPr lvl="0"/>
            <a:r>
              <a:rPr lang="en-US" dirty="0" err="1" smtClean="0"/>
              <a:t>Izrada</a:t>
            </a:r>
            <a:r>
              <a:rPr lang="en-US" dirty="0" smtClean="0"/>
              <a:t> </a:t>
            </a:r>
            <a:r>
              <a:rPr lang="en-US" dirty="0" err="1" smtClean="0"/>
              <a:t>projektne</a:t>
            </a:r>
            <a:r>
              <a:rPr lang="en-US" dirty="0" smtClean="0"/>
              <a:t> </a:t>
            </a:r>
            <a:r>
              <a:rPr lang="en-US" dirty="0" err="1" smtClean="0"/>
              <a:t>dokumentacije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proizvodnju</a:t>
            </a:r>
            <a:r>
              <a:rPr lang="en-US" dirty="0" smtClean="0"/>
              <a:t> </a:t>
            </a:r>
            <a:r>
              <a:rPr lang="en-US" dirty="0" err="1" smtClean="0"/>
              <a:t>hrane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životinje</a:t>
            </a:r>
            <a:endParaRPr lang="en-US" sz="4000" dirty="0" smtClean="0"/>
          </a:p>
          <a:p>
            <a:pPr lvl="1"/>
            <a:r>
              <a:rPr lang="en-US" dirty="0" err="1" smtClean="0"/>
              <a:t>Preliminarna</a:t>
            </a:r>
            <a:r>
              <a:rPr lang="en-US" dirty="0" smtClean="0"/>
              <a:t> </a:t>
            </a:r>
            <a:r>
              <a:rPr lang="en-US" dirty="0" err="1" smtClean="0"/>
              <a:t>istraživanja</a:t>
            </a:r>
            <a:endParaRPr lang="en-US" sz="3600" dirty="0" smtClean="0"/>
          </a:p>
          <a:p>
            <a:pPr lvl="1"/>
            <a:r>
              <a:rPr lang="en-US" dirty="0" err="1" smtClean="0"/>
              <a:t>Razvojni</a:t>
            </a:r>
            <a:r>
              <a:rPr lang="en-US" dirty="0" smtClean="0"/>
              <a:t> </a:t>
            </a:r>
            <a:r>
              <a:rPr lang="en-US" dirty="0" err="1" smtClean="0"/>
              <a:t>planovi</a:t>
            </a:r>
            <a:endParaRPr lang="en-US" sz="3600" dirty="0" smtClean="0"/>
          </a:p>
          <a:p>
            <a:pPr lvl="1"/>
            <a:r>
              <a:rPr lang="en-US" dirty="0" err="1" smtClean="0"/>
              <a:t>Investicioni</a:t>
            </a:r>
            <a:r>
              <a:rPr lang="en-US" dirty="0" smtClean="0"/>
              <a:t> </a:t>
            </a:r>
            <a:r>
              <a:rPr lang="en-US" dirty="0" err="1" smtClean="0"/>
              <a:t>programi</a:t>
            </a:r>
            <a:endParaRPr lang="en-US" sz="3600" dirty="0" smtClean="0"/>
          </a:p>
          <a:p>
            <a:pPr lvl="1"/>
            <a:r>
              <a:rPr lang="en-US" dirty="0" err="1" smtClean="0"/>
              <a:t>Idejna</a:t>
            </a:r>
            <a:r>
              <a:rPr lang="en-US" dirty="0" smtClean="0"/>
              <a:t> </a:t>
            </a:r>
            <a:r>
              <a:rPr lang="en-US" dirty="0" err="1" smtClean="0"/>
              <a:t>rešenja</a:t>
            </a:r>
            <a:endParaRPr lang="en-US" sz="3600" dirty="0" smtClean="0"/>
          </a:p>
          <a:p>
            <a:pPr lvl="1"/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tehnološki</a:t>
            </a:r>
            <a:r>
              <a:rPr lang="en-US" dirty="0" smtClean="0"/>
              <a:t> </a:t>
            </a:r>
            <a:r>
              <a:rPr lang="en-US" dirty="0" err="1" smtClean="0"/>
              <a:t>projekti</a:t>
            </a:r>
            <a:endParaRPr lang="en-US" sz="3600" dirty="0" smtClean="0"/>
          </a:p>
          <a:p>
            <a:pPr lvl="1"/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projekti</a:t>
            </a:r>
            <a:endParaRPr lang="en-US" sz="3600" dirty="0" smtClean="0"/>
          </a:p>
          <a:p>
            <a:pPr lvl="1"/>
            <a:r>
              <a:rPr lang="en-US" dirty="0" err="1" smtClean="0"/>
              <a:t>Tehnička</a:t>
            </a:r>
            <a:r>
              <a:rPr lang="en-US" dirty="0" smtClean="0"/>
              <a:t> </a:t>
            </a:r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praćenje</a:t>
            </a:r>
            <a:r>
              <a:rPr lang="en-US" dirty="0" smtClean="0"/>
              <a:t> </a:t>
            </a:r>
            <a:r>
              <a:rPr lang="en-US" dirty="0" err="1" smtClean="0"/>
              <a:t>realizacije</a:t>
            </a:r>
            <a:r>
              <a:rPr lang="en-US" dirty="0" smtClean="0"/>
              <a:t> </a:t>
            </a:r>
            <a:r>
              <a:rPr lang="en-US" dirty="0" err="1" smtClean="0"/>
              <a:t>projekta</a:t>
            </a:r>
            <a:endParaRPr lang="en-US" sz="3600" dirty="0" smtClean="0"/>
          </a:p>
          <a:p>
            <a:pPr lvl="1"/>
            <a:r>
              <a:rPr lang="en-US" dirty="0" err="1" smtClean="0"/>
              <a:t>Tehnološki</a:t>
            </a:r>
            <a:r>
              <a:rPr lang="en-US" dirty="0" smtClean="0"/>
              <a:t> </a:t>
            </a:r>
            <a:r>
              <a:rPr lang="en-US" dirty="0" err="1" smtClean="0"/>
              <a:t>nadzor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izgradnje</a:t>
            </a:r>
            <a:endParaRPr lang="en-US" sz="3600" dirty="0" smtClean="0"/>
          </a:p>
          <a:p>
            <a:pPr lvl="1"/>
            <a:r>
              <a:rPr lang="en-US" dirty="0" err="1" smtClean="0"/>
              <a:t>Puštanje</a:t>
            </a:r>
            <a:r>
              <a:rPr lang="en-US" dirty="0" smtClean="0"/>
              <a:t> u </a:t>
            </a:r>
            <a:r>
              <a:rPr lang="en-US" dirty="0" err="1" smtClean="0"/>
              <a:t>rad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unched Tape 4"/>
          <p:cNvSpPr/>
          <p:nvPr/>
        </p:nvSpPr>
        <p:spPr>
          <a:xfrm>
            <a:off x="152400" y="76200"/>
            <a:ext cx="8839200" cy="6629400"/>
          </a:xfrm>
          <a:prstGeom prst="flowChartPunchedTape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5562600" cy="838200"/>
          </a:xfrm>
          <a:noFill/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Latn-CS" sz="3100" b="1" cap="all" dirty="0" smtClean="0">
                <a:ln w="0"/>
                <a:solidFill>
                  <a:srgbClr val="FF9900"/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  <a:ea typeface="+mn-ea"/>
                <a:cs typeface="+mn-cs"/>
              </a:rPr>
              <a:t>TRANSFER ZNANJA:</a:t>
            </a:r>
            <a:r>
              <a:rPr lang="sr-Latn-CS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sr-Cyrl-C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00600" y="228600"/>
            <a:ext cx="43434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lvl="0" indent="-179388">
              <a:buFont typeface="Arial" pitchFamily="34" charset="0"/>
              <a:buChar char="•"/>
            </a:pPr>
            <a:r>
              <a:rPr lang="sr-Latn-CS" dirty="0" smtClean="0"/>
              <a:t>Uvođenje i sprovođenje sistema menadžmenta za bezbednost  i kvalitet u industriji (GMP, GHP, ISO, HACCP)</a:t>
            </a:r>
            <a:endParaRPr lang="en-US" sz="4000" dirty="0" smtClean="0"/>
          </a:p>
          <a:p>
            <a:pPr marL="179388" lvl="0" indent="-179388">
              <a:buFont typeface="Arial" pitchFamily="34" charset="0"/>
              <a:buChar char="•"/>
            </a:pPr>
            <a:r>
              <a:rPr lang="sr-Latn-CS" dirty="0" smtClean="0"/>
              <a:t>Izradu studija i ekspertiza</a:t>
            </a:r>
            <a:endParaRPr lang="en-US" sz="4000" dirty="0" smtClean="0"/>
          </a:p>
          <a:p>
            <a:pPr marL="179388" lvl="0" indent="-179388">
              <a:buFont typeface="Arial" pitchFamily="34" charset="0"/>
              <a:buChar char="•"/>
            </a:pPr>
            <a:r>
              <a:rPr lang="sr-Latn-CS" dirty="0" smtClean="0"/>
              <a:t>Proizvodne programe (formulacija hrane za životinje, specifikacije proizvoda i deklaracije za gotove smeše, premikse i sl.) za sve vrste i kategorije životinja </a:t>
            </a:r>
            <a:endParaRPr lang="en-US" sz="4000" dirty="0" smtClean="0"/>
          </a:p>
          <a:p>
            <a:pPr marL="179388" lvl="0" indent="-179388">
              <a:buFont typeface="Arial" pitchFamily="34" charset="0"/>
              <a:buChar char="•"/>
            </a:pPr>
            <a:r>
              <a:rPr lang="sr-Latn-CS" dirty="0" smtClean="0"/>
              <a:t>Utvrđivanje nutritivnih i drugih karakteristika hraniva</a:t>
            </a:r>
            <a:endParaRPr lang="en-US" sz="4000" dirty="0" smtClean="0"/>
          </a:p>
          <a:p>
            <a:pPr marL="179388" lvl="0" indent="-179388">
              <a:buFont typeface="Arial" pitchFamily="34" charset="0"/>
              <a:buChar char="•"/>
            </a:pPr>
            <a:r>
              <a:rPr lang="sr-Latn-CS" dirty="0" smtClean="0"/>
              <a:t>Biološke oglede </a:t>
            </a:r>
            <a:endParaRPr lang="en-US" sz="4000" dirty="0" smtClean="0"/>
          </a:p>
          <a:p>
            <a:pPr marL="179388" lvl="0" indent="-179388">
              <a:buFont typeface="Arial" pitchFamily="34" charset="0"/>
              <a:buChar char="•"/>
            </a:pPr>
            <a:r>
              <a:rPr lang="sr-Latn-CS" dirty="0" smtClean="0"/>
              <a:t>Testove i analize neophodne za zvaničnu registraciju proizvoda</a:t>
            </a:r>
            <a:endParaRPr lang="en-US" sz="4000" dirty="0" smtClean="0"/>
          </a:p>
          <a:p>
            <a:pPr marL="179388" lvl="0" indent="-179388">
              <a:buFont typeface="Arial" pitchFamily="34" charset="0"/>
              <a:buChar char="•"/>
            </a:pPr>
            <a:r>
              <a:rPr lang="sr-Latn-CS" dirty="0" smtClean="0"/>
              <a:t>Praktične programe obuke za proizvođače hrane za životinje</a:t>
            </a:r>
            <a:endParaRPr lang="en-US" sz="4000" dirty="0" smtClean="0"/>
          </a:p>
          <a:p>
            <a:pPr marL="179388" lvl="0" indent="-179388">
              <a:buFont typeface="Arial" pitchFamily="34" charset="0"/>
              <a:buChar char="•"/>
            </a:pPr>
            <a:r>
              <a:rPr lang="sr-Latn-CS" dirty="0" smtClean="0"/>
              <a:t>Konsultacije o primeni važećih propisa</a:t>
            </a:r>
            <a:endParaRPr lang="en-US" sz="4000" dirty="0" smtClean="0"/>
          </a:p>
          <a:p>
            <a:pPr marL="179388" lvl="0" indent="-179388">
              <a:buFont typeface="Arial" pitchFamily="34" charset="0"/>
              <a:buChar char="•"/>
            </a:pPr>
            <a:r>
              <a:rPr lang="sr-Latn-CS" dirty="0" smtClean="0"/>
              <a:t>Demonstracije procesa</a:t>
            </a:r>
            <a:endParaRPr lang="en-US" sz="4000" dirty="0" smtClean="0"/>
          </a:p>
          <a:p>
            <a:pPr marL="179388" lvl="0" indent="-179388">
              <a:buFont typeface="Arial" pitchFamily="34" charset="0"/>
              <a:buChar char="•"/>
            </a:pPr>
            <a:r>
              <a:rPr lang="sr-Latn-CS" dirty="0" smtClean="0"/>
              <a:t>Prezentacije razvijenih i inovativnih tehnologija</a:t>
            </a:r>
            <a:endParaRPr lang="en-US" sz="4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52400" y="1447800"/>
            <a:ext cx="42672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Stručna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savetodavna</a:t>
            </a:r>
            <a:r>
              <a:rPr lang="sr-Latn-CS" dirty="0" smtClean="0"/>
              <a:t> saradnja obuhvata i:</a:t>
            </a:r>
          </a:p>
          <a:p>
            <a:endParaRPr lang="en-US" sz="800" dirty="0" smtClean="0"/>
          </a:p>
          <a:p>
            <a:r>
              <a:rPr lang="en-US" dirty="0" smtClean="0"/>
              <a:t> </a:t>
            </a:r>
            <a:r>
              <a:rPr lang="en-US" dirty="0" err="1" smtClean="0"/>
              <a:t>Evaluaciju</a:t>
            </a:r>
            <a:r>
              <a:rPr lang="en-US" dirty="0" smtClean="0"/>
              <a:t>:</a:t>
            </a:r>
          </a:p>
          <a:p>
            <a:pPr marL="268288" lvl="1" indent="-179388">
              <a:buFont typeface="Arial" pitchFamily="34" charset="0"/>
              <a:buChar char="•"/>
            </a:pPr>
            <a:r>
              <a:rPr lang="sr-Latn-CS" dirty="0" smtClean="0"/>
              <a:t>Tehnoloških i drugih efekata aditiva</a:t>
            </a:r>
            <a:endParaRPr lang="en-US" dirty="0" smtClean="0"/>
          </a:p>
          <a:p>
            <a:pPr marL="268288" lvl="1" indent="-179388">
              <a:buFont typeface="Arial" pitchFamily="34" charset="0"/>
              <a:buChar char="•"/>
            </a:pPr>
            <a:r>
              <a:rPr lang="sr-Latn-CS" dirty="0" smtClean="0"/>
              <a:t>Ponašanja hrane za životinje u toku procesa i skladištenja </a:t>
            </a:r>
            <a:endParaRPr lang="en-US" dirty="0" smtClean="0"/>
          </a:p>
          <a:p>
            <a:pPr marL="268288" lvl="1" indent="-179388">
              <a:buFont typeface="Arial" pitchFamily="34" charset="0"/>
              <a:buChar char="•"/>
            </a:pPr>
            <a:r>
              <a:rPr lang="sr-Latn-CS" dirty="0" smtClean="0"/>
              <a:t>Stabilnost osetljivih komponenti tokom procesa i skladištenja</a:t>
            </a:r>
            <a:endParaRPr lang="en-US" dirty="0" smtClean="0"/>
          </a:p>
          <a:p>
            <a:pPr marL="268288" lvl="1" indent="-179388">
              <a:buFont typeface="Arial" pitchFamily="34" charset="0"/>
              <a:buChar char="•"/>
            </a:pPr>
            <a:r>
              <a:rPr lang="sr-Latn-CS" dirty="0" smtClean="0"/>
              <a:t>Upravljanja bezbednošću i radnom tačnošću procesa (mešanje, segregacija, prenošenje ..)</a:t>
            </a:r>
            <a:endParaRPr lang="en-US" dirty="0" smtClean="0"/>
          </a:p>
          <a:p>
            <a:pPr marL="268288" lvl="1" indent="-179388">
              <a:buFont typeface="Arial" pitchFamily="34" charset="0"/>
              <a:buChar char="•"/>
            </a:pPr>
            <a:r>
              <a:rPr lang="sr-Latn-CS" dirty="0" smtClean="0"/>
              <a:t>Uniformnosti mešanja</a:t>
            </a:r>
            <a:endParaRPr lang="en-US" dirty="0" smtClean="0"/>
          </a:p>
          <a:p>
            <a:pPr marL="268288" lvl="1" indent="-179388">
              <a:buFont typeface="Arial" pitchFamily="34" charset="0"/>
              <a:buChar char="•"/>
            </a:pPr>
            <a:r>
              <a:rPr lang="sr-Latn-CS" dirty="0" smtClean="0"/>
              <a:t>Kapaciteta</a:t>
            </a:r>
            <a:endParaRPr lang="en-US" dirty="0" smtClean="0"/>
          </a:p>
          <a:p>
            <a:pPr marL="268288" lvl="1" indent="-179388">
              <a:buFont typeface="Arial" pitchFamily="34" charset="0"/>
              <a:buChar char="•"/>
            </a:pPr>
            <a:r>
              <a:rPr lang="sr-Latn-CS" dirty="0" smtClean="0"/>
              <a:t>Retencionog vremena</a:t>
            </a:r>
          </a:p>
          <a:p>
            <a:pPr marL="268288" lvl="1" indent="-179388">
              <a:buFont typeface="Arial" pitchFamily="34" charset="0"/>
              <a:buChar char="•"/>
            </a:pPr>
            <a:r>
              <a:rPr lang="sr-Latn-CS" dirty="0" smtClean="0"/>
              <a:t>Kvaliteta hrane za životinje u akreditovanoj laboratoriji</a:t>
            </a:r>
            <a:endParaRPr lang="en-US" sz="4000" dirty="0" smtClean="0"/>
          </a:p>
          <a:p>
            <a:pPr marL="268288" lvl="1" indent="-179388"/>
            <a:r>
              <a:rPr lang="sr-Latn-CS" dirty="0" smtClean="0"/>
              <a:t>   (hemijske, fizičke i mikrobiološke analize)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t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0" y="4763"/>
            <a:ext cx="3492500" cy="2703512"/>
          </a:xfrm>
          <a:prstGeom prst="rect">
            <a:avLst/>
          </a:prstGeom>
          <a:noFill/>
        </p:spPr>
      </p:pic>
      <p:pic>
        <p:nvPicPr>
          <p:cNvPr id="5" name="Picture 3" descr="DSCI00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113" y="0"/>
            <a:ext cx="2809875" cy="2708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" descr="rektora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492500" cy="2486025"/>
          </a:xfrm>
          <a:prstGeom prst="rect">
            <a:avLst/>
          </a:prstGeom>
          <a:noFill/>
        </p:spPr>
      </p:pic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>
          <a:xfrm>
            <a:off x="1835150" y="260350"/>
            <a:ext cx="5616575" cy="1081088"/>
          </a:xfrm>
          <a:solidFill>
            <a:srgbClr val="FFFF99">
              <a:alpha val="27000"/>
            </a:srgbClr>
          </a:solidFill>
          <a:ln w="57150" cmpd="thickThin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sr-Latn-CS" sz="3200" b="1" dirty="0" smtClean="0">
                <a:solidFill>
                  <a:schemeClr val="tx1"/>
                </a:solidFill>
              </a:rPr>
              <a:t>Thanks for your attention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8" name="Picture 6" descr="Filozofsk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349500"/>
            <a:ext cx="3492500" cy="2305050"/>
          </a:xfrm>
          <a:prstGeom prst="rect">
            <a:avLst/>
          </a:prstGeom>
          <a:noFill/>
        </p:spPr>
      </p:pic>
      <p:pic>
        <p:nvPicPr>
          <p:cNvPr id="9" name="Picture 7" descr="i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581525"/>
            <a:ext cx="4284663" cy="2276475"/>
          </a:xfrm>
          <a:prstGeom prst="rect">
            <a:avLst/>
          </a:prstGeom>
          <a:noFill/>
        </p:spPr>
      </p:pic>
      <p:pic>
        <p:nvPicPr>
          <p:cNvPr id="10" name="Picture 8" descr="Tehnoloski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1863" y="4724400"/>
            <a:ext cx="3132137" cy="2133600"/>
          </a:xfrm>
          <a:prstGeom prst="rect">
            <a:avLst/>
          </a:prstGeom>
          <a:noFill/>
        </p:spPr>
      </p:pic>
      <p:pic>
        <p:nvPicPr>
          <p:cNvPr id="11" name="Picture 9" descr="unsjese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1500" y="2708275"/>
            <a:ext cx="3492500" cy="2016125"/>
          </a:xfrm>
          <a:prstGeom prst="rect">
            <a:avLst/>
          </a:prstGeom>
          <a:noFill/>
        </p:spPr>
      </p:pic>
      <p:pic>
        <p:nvPicPr>
          <p:cNvPr id="12" name="Picture 10" descr="Picture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59113" y="4581525"/>
            <a:ext cx="2952750" cy="2276475"/>
          </a:xfrm>
          <a:prstGeom prst="rect">
            <a:avLst/>
          </a:prstGeom>
          <a:noFill/>
        </p:spPr>
      </p:pic>
      <p:pic>
        <p:nvPicPr>
          <p:cNvPr id="13" name="Picture 11" descr="Picture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938" y="2636838"/>
            <a:ext cx="2087562" cy="2087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/>
          <p:cNvSpPr/>
          <p:nvPr/>
        </p:nvSpPr>
        <p:spPr>
          <a:xfrm>
            <a:off x="228600" y="152400"/>
            <a:ext cx="8839200" cy="6629400"/>
          </a:xfrm>
          <a:prstGeom prst="flowChartPunchedTape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2438400" cy="762000"/>
          </a:xfrm>
          <a:noFill/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Latn-CS" sz="3100" b="1" cap="all" dirty="0" smtClean="0">
                <a:ln w="0"/>
                <a:solidFill>
                  <a:srgbClr val="FF9900"/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  <a:ea typeface="+mn-ea"/>
                <a:cs typeface="+mn-cs"/>
              </a:rPr>
              <a:t>Ko smo mi?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endParaRPr lang="sr-Cyrl-C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447800"/>
            <a:ext cx="777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sr-Latn-CS" b="1" dirty="0" smtClean="0">
                <a:solidFill>
                  <a:schemeClr val="accent6">
                    <a:lumMod val="75000"/>
                  </a:schemeClr>
                </a:solidFill>
              </a:rPr>
              <a:t>ISTRAŽIVAČKI CENTAR FEED-TO-FOOD</a:t>
            </a:r>
            <a:r>
              <a:rPr lang="sr-Latn-CS" dirty="0" smtClean="0"/>
              <a:t>, postoji kao posebna istraživačka jedinica već 48 godina, a sada deluje kao deo Instituta za prehrambene tehnologije (FINS) na Univerzitetu u Novom Sadu. </a:t>
            </a:r>
          </a:p>
          <a:p>
            <a:pPr fontAlgn="t"/>
            <a:endParaRPr lang="sr-Latn-CS" dirty="0" smtClean="0"/>
          </a:p>
          <a:p>
            <a:pPr fontAlgn="t"/>
            <a:r>
              <a:rPr lang="sr-Latn-CS" dirty="0" smtClean="0"/>
              <a:t>To je bila jedina istraživačka institucija u bivšoj Jugoslaviji specijalizovana za tehnologiju hrane za životinje, a još uvek je jedinstvena organizacija tog tipa u Jugoistočnoj Evropi.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09600" y="3581400"/>
            <a:ext cx="830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potpisivanja</a:t>
            </a:r>
            <a:r>
              <a:rPr lang="en-US" dirty="0" smtClean="0"/>
              <a:t> </a:t>
            </a:r>
            <a:r>
              <a:rPr lang="en-US" dirty="0" err="1" smtClean="0"/>
              <a:t>Memoranduma</a:t>
            </a:r>
            <a:r>
              <a:rPr lang="en-US" dirty="0" smtClean="0"/>
              <a:t> o </a:t>
            </a:r>
            <a:r>
              <a:rPr lang="en-US" dirty="0" err="1" smtClean="0"/>
              <a:t>razumevanju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pridruživanju</a:t>
            </a:r>
            <a:r>
              <a:rPr lang="en-US" dirty="0" smtClean="0"/>
              <a:t> </a:t>
            </a:r>
            <a:r>
              <a:rPr lang="en-US" dirty="0" err="1" smtClean="0"/>
              <a:t>Republike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 </a:t>
            </a:r>
            <a:r>
              <a:rPr lang="en-US" dirty="0" err="1" smtClean="0"/>
              <a:t>sedmom</a:t>
            </a:r>
            <a:r>
              <a:rPr lang="en-US" dirty="0" smtClean="0"/>
              <a:t> </a:t>
            </a:r>
            <a:r>
              <a:rPr lang="en-US" dirty="0" err="1" smtClean="0"/>
              <a:t>okvirnom</a:t>
            </a:r>
            <a:r>
              <a:rPr lang="en-US" dirty="0" smtClean="0"/>
              <a:t> </a:t>
            </a:r>
            <a:r>
              <a:rPr lang="en-US" dirty="0" err="1" smtClean="0"/>
              <a:t>programu</a:t>
            </a:r>
            <a:r>
              <a:rPr lang="en-US" dirty="0" smtClean="0"/>
              <a:t> </a:t>
            </a:r>
            <a:r>
              <a:rPr lang="en-US" dirty="0" err="1" smtClean="0"/>
              <a:t>Evropske</a:t>
            </a:r>
            <a:r>
              <a:rPr lang="en-US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istraživanje</a:t>
            </a:r>
            <a:r>
              <a:rPr lang="en-US" dirty="0" smtClean="0"/>
              <a:t>, </a:t>
            </a:r>
            <a:r>
              <a:rPr lang="en-US" dirty="0" err="1" smtClean="0"/>
              <a:t>tehnološki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demonstracione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(2007-2013), </a:t>
            </a:r>
            <a:r>
              <a:rPr lang="en-US" dirty="0" err="1" smtClean="0"/>
              <a:t>naša</a:t>
            </a:r>
            <a:r>
              <a:rPr lang="en-US" dirty="0" smtClean="0"/>
              <a:t> </a:t>
            </a:r>
            <a:r>
              <a:rPr lang="en-US" dirty="0" err="1" smtClean="0"/>
              <a:t>istraživačka</a:t>
            </a:r>
            <a:r>
              <a:rPr lang="en-US" dirty="0" smtClean="0"/>
              <a:t> </a:t>
            </a:r>
            <a:r>
              <a:rPr lang="en-US" dirty="0" err="1" smtClean="0"/>
              <a:t>grupa</a:t>
            </a:r>
            <a:r>
              <a:rPr lang="en-US" dirty="0" smtClean="0"/>
              <a:t> </a:t>
            </a:r>
            <a:r>
              <a:rPr lang="en-US" dirty="0" err="1" smtClean="0"/>
              <a:t>iskoristila</a:t>
            </a:r>
            <a:r>
              <a:rPr lang="en-US" dirty="0" smtClean="0"/>
              <a:t> je </a:t>
            </a:r>
            <a:r>
              <a:rPr lang="en-US" dirty="0" err="1" smtClean="0"/>
              <a:t>prvu</a:t>
            </a:r>
            <a:r>
              <a:rPr lang="en-US" dirty="0" smtClean="0"/>
              <a:t> </a:t>
            </a:r>
            <a:r>
              <a:rPr lang="en-US" dirty="0" err="1" smtClean="0"/>
              <a:t>šansu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dobila</a:t>
            </a:r>
            <a:r>
              <a:rPr lang="en-US" dirty="0" smtClean="0"/>
              <a:t> FP7-REGPOT-2007-3 </a:t>
            </a:r>
            <a:r>
              <a:rPr lang="en-US" dirty="0" err="1" smtClean="0"/>
              <a:t>projekat</a:t>
            </a:r>
            <a:r>
              <a:rPr lang="en-US" dirty="0" smtClean="0"/>
              <a:t> </a:t>
            </a:r>
            <a:r>
              <a:rPr lang="sr-Latn-CS" dirty="0" smtClean="0"/>
              <a:t> 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sr-Latn-CS" b="1" dirty="0" smtClean="0">
                <a:solidFill>
                  <a:schemeClr val="accent6">
                    <a:lumMod val="75000"/>
                  </a:schemeClr>
                </a:solidFill>
              </a:rPr>
              <a:t>Unapređenje Istraživačkog centra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Feed to Food </a:t>
            </a:r>
            <a:r>
              <a:rPr lang="sr-Latn-CS" b="1" dirty="0" smtClean="0">
                <a:solidFill>
                  <a:schemeClr val="accent6">
                    <a:lumMod val="75000"/>
                  </a:schemeClr>
                </a:solidFill>
              </a:rPr>
              <a:t>u Institutu za prehrambene tehnologije Univerziteta u </a:t>
            </a:r>
            <a:r>
              <a:rPr lang="sr-Latn-CS" b="1" smtClean="0">
                <a:solidFill>
                  <a:schemeClr val="accent6">
                    <a:lumMod val="75000"/>
                  </a:schemeClr>
                </a:solidFill>
              </a:rPr>
              <a:t>Novom </a:t>
            </a:r>
            <a:r>
              <a:rPr lang="sr-Latn-CS" b="1" smtClean="0">
                <a:solidFill>
                  <a:schemeClr val="accent6">
                    <a:lumMod val="75000"/>
                  </a:schemeClr>
                </a:solidFill>
              </a:rPr>
              <a:t>Sadu”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/>
          <p:cNvSpPr/>
          <p:nvPr/>
        </p:nvSpPr>
        <p:spPr>
          <a:xfrm>
            <a:off x="304800" y="76200"/>
            <a:ext cx="8686800" cy="6629400"/>
          </a:xfrm>
          <a:prstGeom prst="flowChartPunchedTape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sr-Latn-CS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33400" y="1447800"/>
            <a:ext cx="7239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lvl="0" indent="-179388"/>
            <a:r>
              <a:rPr lang="sr-Latn-CS" b="1" u="sng" dirty="0" smtClean="0"/>
              <a:t>EU </a:t>
            </a:r>
            <a:r>
              <a:rPr lang="en-US" b="1" u="sng" dirty="0" smtClean="0"/>
              <a:t>FP7-REGPOT-2007-3</a:t>
            </a:r>
            <a:r>
              <a:rPr lang="sr-Latn-CS" b="1" u="sng" dirty="0" smtClean="0"/>
              <a:t> projekat </a:t>
            </a:r>
            <a:r>
              <a:rPr lang="en-US" b="1" u="sng" dirty="0" smtClean="0"/>
              <a:t>FEED-TO-FOOD</a:t>
            </a:r>
            <a:r>
              <a:rPr lang="sr-Latn-CS" b="1" u="sng" dirty="0" smtClean="0"/>
              <a:t> </a:t>
            </a:r>
            <a:r>
              <a:rPr lang="sr-Latn-CS" b="1" dirty="0" smtClean="0"/>
              <a:t>nam je omogućio da unapredimo istraživački potencijal  kroz:</a:t>
            </a:r>
          </a:p>
          <a:p>
            <a:pPr marL="625475" lvl="1" indent="-177800">
              <a:buFont typeface="Wingdings" pitchFamily="2" charset="2"/>
              <a:buChar char="Ø"/>
            </a:pPr>
            <a:r>
              <a:rPr lang="sr-Latn-CS" b="1" dirty="0" smtClean="0"/>
              <a:t>Kupovinu nove opreme</a:t>
            </a:r>
            <a:endParaRPr lang="en-US" b="1" dirty="0" smtClean="0"/>
          </a:p>
          <a:p>
            <a:pPr marL="625475" lvl="1" indent="-177800">
              <a:buFont typeface="Wingdings" pitchFamily="2" charset="2"/>
              <a:buChar char="Ø"/>
            </a:pPr>
            <a:r>
              <a:rPr lang="sr-Latn-CS" b="1" dirty="0" smtClean="0"/>
              <a:t>Zapošljavanje mladih istraživača</a:t>
            </a:r>
          </a:p>
          <a:p>
            <a:pPr marL="625475" lvl="1" indent="-177800">
              <a:buFont typeface="Wingdings" pitchFamily="2" charset="2"/>
              <a:buChar char="Ø"/>
            </a:pPr>
            <a:r>
              <a:rPr lang="sr-Latn-CS" b="1" dirty="0" smtClean="0"/>
              <a:t>Povezivanje sa naučnim institucijama širom Evrope</a:t>
            </a:r>
          </a:p>
          <a:p>
            <a:pPr marL="625475" lvl="1" indent="-625475"/>
            <a:endParaRPr lang="sr-Latn-CS" sz="800" b="1" u="sng" dirty="0" smtClean="0"/>
          </a:p>
          <a:p>
            <a:pPr marL="625475" lvl="1" indent="-625475"/>
            <a:r>
              <a:rPr lang="sr-Latn-CS" b="1" u="sng" dirty="0" smtClean="0"/>
              <a:t>Razvoj je potpomognut  i od strane:</a:t>
            </a:r>
          </a:p>
          <a:p>
            <a:pPr marL="357188" indent="-177800">
              <a:buFont typeface="Arial" pitchFamily="34" charset="0"/>
              <a:buChar char="•"/>
            </a:pPr>
            <a:r>
              <a:rPr lang="sr-Latn-CS" b="1" dirty="0" smtClean="0"/>
              <a:t>Ministarstva nauke Republike Srbije</a:t>
            </a:r>
          </a:p>
          <a:p>
            <a:pPr marL="357188" indent="-177800">
              <a:buFont typeface="Arial" pitchFamily="34" charset="0"/>
              <a:buChar char="•"/>
            </a:pPr>
            <a:r>
              <a:rPr lang="en-US" b="1" dirty="0" smtClean="0">
                <a:cs typeface="Arial" pitchFamily="34" charset="0"/>
              </a:rPr>
              <a:t>Se</a:t>
            </a:r>
            <a:r>
              <a:rPr lang="sr-Latn-CS" b="1" dirty="0" smtClean="0">
                <a:cs typeface="Arial" pitchFamily="34" charset="0"/>
              </a:rPr>
              <a:t>k</a:t>
            </a:r>
            <a:r>
              <a:rPr lang="en-US" b="1" dirty="0" err="1" smtClean="0">
                <a:cs typeface="Arial" pitchFamily="34" charset="0"/>
              </a:rPr>
              <a:t>retar</a:t>
            </a:r>
            <a:r>
              <a:rPr lang="sr-Latn-CS" b="1" dirty="0" smtClean="0">
                <a:cs typeface="Arial" pitchFamily="34" charset="0"/>
              </a:rPr>
              <a:t>ijata za nauku i tehnološki razvoj APV</a:t>
            </a:r>
            <a:endParaRPr lang="sr-Latn-CS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81000" y="396240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CS" b="1" dirty="0" smtClean="0"/>
              <a:t>Poljoprivreda i hrana su jedan od sedam nacionalnih istraživačko-razvojnih prioriteta definisanih u “Strategiji naučno tehnološkog razvoja Republike Srbije 2009-2014”.</a:t>
            </a:r>
          </a:p>
          <a:p>
            <a:pPr lvl="0"/>
            <a:endParaRPr lang="sr-Latn-CS" b="1" dirty="0" smtClean="0"/>
          </a:p>
          <a:p>
            <a:pPr lvl="0"/>
            <a:r>
              <a:rPr lang="en-US" b="1" dirty="0" smtClean="0"/>
              <a:t>FINS </a:t>
            </a:r>
            <a:r>
              <a:rPr lang="sr-Latn-CS" b="1" dirty="0" smtClean="0"/>
              <a:t>je označen kao vodeća institucija za istraživanja u oblasti hrane i biće podržavan u budućim programima razvoja. </a:t>
            </a:r>
          </a:p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2133600" cy="762000"/>
          </a:xfrm>
          <a:noFill/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Latn-CS" sz="3100" b="1" cap="all" dirty="0" smtClean="0">
                <a:ln w="0"/>
                <a:solidFill>
                  <a:srgbClr val="FF9900"/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  <a:ea typeface="+mn-ea"/>
                <a:cs typeface="+mn-cs"/>
              </a:rPr>
              <a:t>RAZVOJ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endParaRPr lang="sr-Cyrl-C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/>
          <p:cNvSpPr/>
          <p:nvPr/>
        </p:nvSpPr>
        <p:spPr>
          <a:xfrm>
            <a:off x="152400" y="76200"/>
            <a:ext cx="8839200" cy="6705600"/>
          </a:xfrm>
          <a:prstGeom prst="flowChartPunchedTape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1295400"/>
            <a:ext cx="8458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lvl="0" indent="-179388">
              <a:buFont typeface="Arial" pitchFamily="34" charset="0"/>
              <a:buChar char="•"/>
            </a:pPr>
            <a:r>
              <a:rPr lang="sr-Latn-CS" b="1" dirty="0" smtClean="0">
                <a:solidFill>
                  <a:schemeClr val="accent6">
                    <a:lumMod val="75000"/>
                  </a:schemeClr>
                </a:solidFill>
              </a:rPr>
              <a:t>ISTRAŽIVAČKI CENTAR FEED-TO-FOOD </a:t>
            </a:r>
            <a:r>
              <a:rPr lang="sr-Latn-CS" b="1" dirty="0" smtClean="0"/>
              <a:t>je sada prepoznatljiv kao jedan od vodećih  centara u tehnologiji hrane za životinje.</a:t>
            </a:r>
          </a:p>
          <a:p>
            <a:pPr marL="179388" lvl="0" indent="-179388"/>
            <a:endParaRPr lang="sr-Latn-CS" sz="800" b="1" dirty="0" smtClean="0"/>
          </a:p>
          <a:p>
            <a:pPr marL="179388" lvl="0" indent="-179388">
              <a:buFont typeface="Arial" pitchFamily="34" charset="0"/>
              <a:buChar char="•"/>
            </a:pPr>
            <a:r>
              <a:rPr lang="sr-Latn-CS" b="1" dirty="0" smtClean="0"/>
              <a:t>Postali smo članovi zajednice Evropskih Instituta </a:t>
            </a:r>
            <a:r>
              <a:rPr lang="en-US" b="1" dirty="0" smtClean="0"/>
              <a:t>EUFETEC-a </a:t>
            </a:r>
            <a:r>
              <a:rPr lang="en-US" dirty="0" smtClean="0"/>
              <a:t>(European Feed Technology Center)</a:t>
            </a:r>
            <a:endParaRPr lang="sr-Latn-CS" dirty="0" smtClean="0"/>
          </a:p>
          <a:p>
            <a:pPr marL="179388" lvl="0" indent="-179388"/>
            <a:endParaRPr lang="sr-Latn-CS" sz="800" dirty="0" smtClean="0"/>
          </a:p>
          <a:p>
            <a:pPr marL="179388" indent="-179388">
              <a:buFont typeface="Arial" pitchFamily="34" charset="0"/>
              <a:buChar char="•"/>
            </a:pPr>
            <a:r>
              <a:rPr lang="sr-Latn-CS" b="1" dirty="0" smtClean="0">
                <a:solidFill>
                  <a:schemeClr val="accent6">
                    <a:lumMod val="75000"/>
                  </a:schemeClr>
                </a:solidFill>
              </a:rPr>
              <a:t>ISTRAŽIVAČKI CENTAR FEED-TO-FOOD </a:t>
            </a:r>
            <a:r>
              <a:rPr lang="sr-Latn-CS" b="1" dirty="0" smtClean="0"/>
              <a:t>je aktivni predstavnik proizvođača hrane za životinje iz Republike Srbije u:</a:t>
            </a:r>
            <a:endParaRPr lang="en-US" b="1" dirty="0" smtClean="0"/>
          </a:p>
          <a:p>
            <a:pPr marL="636588" lvl="1" indent="-179388">
              <a:buFont typeface="Arial" pitchFamily="34" charset="0"/>
              <a:buChar char="•"/>
            </a:pPr>
            <a:r>
              <a:rPr lang="sr-Latn-CS" dirty="0" smtClean="0"/>
              <a:t>Evropskom udruženju proizvođača hrane za životinje -European Feed Manufacturers Federation </a:t>
            </a:r>
            <a:r>
              <a:rPr lang="sr-Latn-CS" b="1" dirty="0" smtClean="0"/>
              <a:t>(FEFAC)</a:t>
            </a:r>
            <a:endParaRPr lang="en-US" b="1" dirty="0" smtClean="0"/>
          </a:p>
          <a:p>
            <a:pPr marL="636588" lvl="1" indent="-179388">
              <a:buFont typeface="Arial" pitchFamily="34" charset="0"/>
              <a:buChar char="•"/>
            </a:pPr>
            <a:r>
              <a:rPr lang="sr-Latn-CS" dirty="0" smtClean="0"/>
              <a:t>Međunarodnom  udruženju industrije hrane za životinje -International Feed Industry Federation </a:t>
            </a:r>
            <a:r>
              <a:rPr lang="sr-Latn-CS" b="1" dirty="0" smtClean="0"/>
              <a:t>(IFIF)</a:t>
            </a:r>
            <a:endParaRPr lang="en-US" b="1" dirty="0" smtClean="0"/>
          </a:p>
          <a:p>
            <a:pPr marL="179388" lvl="0" indent="-179388">
              <a:buFont typeface="Arial" pitchFamily="34" charset="0"/>
              <a:buChar char="•"/>
            </a:pPr>
            <a:endParaRPr lang="sr-Latn-CS" sz="800" dirty="0" smtClean="0"/>
          </a:p>
          <a:p>
            <a:pPr marL="179388" lvl="0" indent="-179388">
              <a:buFont typeface="Arial" pitchFamily="34" charset="0"/>
              <a:buChar char="•"/>
            </a:pPr>
            <a:r>
              <a:rPr lang="sr-Latn-CS" b="1" dirty="0" smtClean="0"/>
              <a:t>U nekim istraživačkim oblastima dostigli smo evropske standarde</a:t>
            </a:r>
          </a:p>
          <a:p>
            <a:pPr marL="179388" lvl="0" indent="-179388">
              <a:buFont typeface="Arial" pitchFamily="34" charset="0"/>
              <a:buChar char="•"/>
            </a:pPr>
            <a:r>
              <a:rPr lang="sr-Latn-CS" b="1" dirty="0" smtClean="0"/>
              <a:t>Obezbedili smo učešće u FP7 i nekim drugim međunarodnim projektima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sr-Latn-CS" b="1" dirty="0" smtClean="0"/>
              <a:t>Spremni smo da učestvujemo i pomognemo drugima u usešnoj integraciji Srbije, drugih Balkanskih zemalja i celog regiona u Evropsku Istraživačku Zajednicu.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143000" y="152400"/>
            <a:ext cx="21336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3100" b="1" i="0" u="none" strike="noStrike" kern="1200" cap="all" spc="0" normalizeH="0" baseline="0" noProof="0" dirty="0" smtClean="0">
                <a:ln w="0"/>
                <a:solidFill>
                  <a:srgbClr val="FF99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Arial" charset="0"/>
                <a:ea typeface="+mn-ea"/>
                <a:cs typeface="+mn-cs"/>
              </a:rPr>
              <a:t>RAZVOJ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sr-Cyrl-C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447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4953000" cy="838200"/>
          </a:xfrm>
          <a:noFill/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Latn-CS" sz="3100" b="1" cap="all" dirty="0" smtClean="0">
                <a:ln w="0"/>
                <a:solidFill>
                  <a:srgbClr val="FF9900"/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  <a:ea typeface="+mn-ea"/>
                <a:cs typeface="+mn-cs"/>
              </a:rPr>
              <a:t>DELATNOST INSTITUTA</a:t>
            </a:r>
            <a:r>
              <a:rPr lang="sr-Latn-CS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endParaRPr lang="sr-Cyrl-C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6248400" cy="990600"/>
          </a:xfrm>
          <a:noFill/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Latn-CS" sz="2400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  <a:ea typeface="+mn-ea"/>
                <a:cs typeface="+mn-cs"/>
              </a:rPr>
              <a:t>ISTRAŽIVAČKI CENTAR FEED-TO-FOOD </a:t>
            </a:r>
            <a:endParaRPr lang="sr-Cyrl-C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5800" y="2895600"/>
            <a:ext cx="7560840" cy="3048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spcBef>
                <a:spcPts val="0"/>
              </a:spcBef>
            </a:pP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Tehnologija</a:t>
            </a:r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hrane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životinje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85800" y="3505200"/>
            <a:ext cx="75600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spcBef>
                <a:spcPts val="0"/>
              </a:spcBef>
            </a:pP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Kvаlitet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bezbednosti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hrаne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hrane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životinje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69600" y="4876800"/>
            <a:ext cx="7560000" cy="304800"/>
          </a:xfrm>
          <a:prstGeom prst="rect">
            <a:avLst/>
          </a:prstGeom>
          <a:solidFill>
            <a:srgbClr val="CC33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spcBef>
                <a:spcPts val="0"/>
              </a:spcBef>
            </a:pP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Zdrаvlje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dobrobit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ljudi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85800" y="4191000"/>
            <a:ext cx="7560000" cy="304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spcBef>
                <a:spcPts val="0"/>
              </a:spcBef>
            </a:pP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Dobrobit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životinjа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09600" y="228600"/>
            <a:ext cx="4953000" cy="83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3100" b="1" i="0" u="none" strike="noStrike" kern="1200" cap="all" spc="0" normalizeH="0" baseline="0" noProof="0" dirty="0" smtClean="0">
                <a:ln w="0"/>
                <a:solidFill>
                  <a:srgbClr val="FF99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Arial" charset="0"/>
                <a:ea typeface="+mn-ea"/>
                <a:cs typeface="+mn-cs"/>
              </a:rPr>
              <a:t>Istraživačke oblasti</a:t>
            </a:r>
            <a:r>
              <a:rPr kumimoji="0" lang="sr-Latn-C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sr-Cyrl-C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838200"/>
          </a:xfrm>
          <a:noFill/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Latn-CS" sz="3100" b="1" cap="all" dirty="0" smtClean="0">
                <a:ln w="0"/>
                <a:solidFill>
                  <a:srgbClr val="FF9900"/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  <a:ea typeface="+mn-ea"/>
                <a:cs typeface="+mn-cs"/>
              </a:rPr>
              <a:t>Tekući nacionalni projekti 2011-2014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endParaRPr lang="sr-Cyrl-C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926068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Svi istraživači FEED-TO-FOOD CENTRA su uključeni u projekat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1447800"/>
            <a:ext cx="8610600" cy="6858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en-US" sz="1600" b="1" dirty="0" smtClean="0"/>
              <a:t>III 46012 – </a:t>
            </a:r>
            <a:r>
              <a:rPr lang="sr-Latn-CS" sz="1600" b="1" dirty="0" smtClean="0"/>
              <a:t>Istraživanje savremenih biotehnoloških postupaka u proizvodnji hrane za životinje u cilju povećanja konkurentnosti, kvaliteta i bezbednosti hrane 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Rukovodilac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projekta</a:t>
            </a:r>
            <a:r>
              <a:rPr lang="en-US" sz="1600" b="1" dirty="0" smtClean="0"/>
              <a:t>: Dr Jovanka </a:t>
            </a:r>
            <a:r>
              <a:rPr lang="en-US" sz="1600" b="1" dirty="0" err="1" smtClean="0"/>
              <a:t>Lević</a:t>
            </a:r>
            <a:r>
              <a:rPr lang="en-US" sz="1600" b="1" dirty="0" smtClean="0"/>
              <a:t>)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2590800"/>
            <a:ext cx="8610600" cy="1524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en-US" sz="1600" b="1" dirty="0" smtClean="0"/>
              <a:t>III 46005 – Novi </a:t>
            </a:r>
            <a:r>
              <a:rPr lang="en-US" sz="1600" b="1" dirty="0" err="1" smtClean="0"/>
              <a:t>proizvodi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cerealija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pseudocerealija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iz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organske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proizvodnje</a:t>
            </a:r>
            <a:r>
              <a:rPr lang="en-US" sz="1600" b="1" dirty="0" smtClean="0"/>
              <a:t> (</a:t>
            </a:r>
            <a:r>
              <a:rPr lang="en-US" sz="1600" b="1" dirty="0" err="1" smtClean="0"/>
              <a:t>Rukovodilac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projekta</a:t>
            </a:r>
            <a:r>
              <a:rPr lang="en-US" sz="1600" b="1" dirty="0" smtClean="0"/>
              <a:t>:  Dr Marija </a:t>
            </a:r>
            <a:r>
              <a:rPr lang="en-US" sz="1600" b="1" dirty="0" err="1" smtClean="0"/>
              <a:t>Bodroža-Solarov</a:t>
            </a:r>
            <a:r>
              <a:rPr lang="en-US" sz="1600" b="1" dirty="0" smtClean="0"/>
              <a:t>)</a:t>
            </a:r>
            <a:endParaRPr lang="sr-Latn-CS" sz="1600" b="1" dirty="0" smtClean="0"/>
          </a:p>
          <a:p>
            <a:pPr lvl="0"/>
            <a:endParaRPr lang="en-US" sz="800" b="1" dirty="0" smtClean="0"/>
          </a:p>
          <a:p>
            <a:pPr lvl="0"/>
            <a:r>
              <a:rPr lang="en-US" sz="1600" b="1" dirty="0" smtClean="0"/>
              <a:t>III 46009 – </a:t>
            </a:r>
            <a:r>
              <a:rPr lang="en-US" sz="1600" b="1" dirty="0" err="1" smtClean="0"/>
              <a:t>Unapređenje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razvoj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higijenskih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tehnoloških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postupaka</a:t>
            </a:r>
            <a:r>
              <a:rPr lang="en-US" sz="1600" b="1" dirty="0" smtClean="0"/>
              <a:t> u </a:t>
            </a:r>
            <a:r>
              <a:rPr lang="en-US" sz="1600" b="1" dirty="0" err="1" smtClean="0"/>
              <a:t>proizvodnji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namirnica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životinjskog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porekla</a:t>
            </a:r>
            <a:r>
              <a:rPr lang="en-US" sz="1600" b="1" dirty="0" smtClean="0"/>
              <a:t> u </a:t>
            </a:r>
            <a:r>
              <a:rPr lang="en-US" sz="1600" b="1" dirty="0" err="1" smtClean="0"/>
              <a:t>cilju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dobijanja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kvalitetnih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bezbednih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proizvoda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konkurentnih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svetskom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tržištu</a:t>
            </a:r>
            <a:r>
              <a:rPr lang="en-US" sz="1600" b="1" dirty="0" smtClean="0"/>
              <a:t> (</a:t>
            </a:r>
            <a:r>
              <a:rPr lang="en-US" sz="1600" b="1" dirty="0" err="1" smtClean="0"/>
              <a:t>Rukovodilac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projekta</a:t>
            </a:r>
            <a:r>
              <a:rPr lang="en-US" sz="1600" b="1" dirty="0" smtClean="0"/>
              <a:t>: Dr Lazar </a:t>
            </a:r>
            <a:r>
              <a:rPr lang="en-US" sz="1600" b="1" dirty="0" err="1" smtClean="0"/>
              <a:t>Turubatović</a:t>
            </a:r>
            <a:r>
              <a:rPr lang="en-US" sz="1600" b="1" dirty="0" smtClean="0"/>
              <a:t>)</a:t>
            </a:r>
            <a:endParaRPr lang="sr-Latn-CS" sz="16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33400" y="2145268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Istraživači FEED-TO-FOOD centra su uključeni </a:t>
            </a:r>
            <a:r>
              <a:rPr lang="en-US" b="1" dirty="0" smtClean="0"/>
              <a:t> </a:t>
            </a:r>
            <a:r>
              <a:rPr lang="sr-Latn-CS" b="1" dirty="0" smtClean="0"/>
              <a:t>i u III projekte drugih rukovodilaca </a:t>
            </a:r>
            <a:endParaRPr lang="en-US" dirty="0" smtClean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4800" y="4572000"/>
            <a:ext cx="8610600" cy="21336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en-US" sz="1600" b="1" dirty="0" smtClean="0"/>
              <a:t>TR 31034 – </a:t>
            </a:r>
            <a:r>
              <a:rPr lang="en-US" sz="1600" b="1" dirty="0" err="1" smtClean="0"/>
              <a:t>Odabrane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biološke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opasnosti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za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bezbednost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kvalitet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hrane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animalnog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porekla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kontrolne</a:t>
            </a:r>
            <a:r>
              <a:rPr lang="en-US" sz="1600" b="1" dirty="0" smtClean="0"/>
              <a:t> mere </a:t>
            </a:r>
            <a:r>
              <a:rPr lang="en-US" sz="1600" b="1" dirty="0" err="1" smtClean="0"/>
              <a:t>od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farme</a:t>
            </a:r>
            <a:r>
              <a:rPr lang="en-US" sz="1600" b="1" dirty="0" smtClean="0"/>
              <a:t> do </a:t>
            </a:r>
            <a:r>
              <a:rPr lang="en-US" sz="1600" b="1" dirty="0" err="1" smtClean="0"/>
              <a:t>potrošača</a:t>
            </a:r>
            <a:r>
              <a:rPr lang="en-US" sz="1600" b="1" dirty="0" smtClean="0"/>
              <a:t> (</a:t>
            </a:r>
            <a:r>
              <a:rPr lang="en-US" sz="1600" b="1" dirty="0" err="1" smtClean="0"/>
              <a:t>Rukovodilac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projekta</a:t>
            </a:r>
            <a:r>
              <a:rPr lang="en-US" sz="1600" b="1" dirty="0" smtClean="0"/>
              <a:t>: Prof. Dr. Sava </a:t>
            </a:r>
            <a:r>
              <a:rPr lang="en-US" sz="1600" b="1" dirty="0" err="1" smtClean="0"/>
              <a:t>Bunčič</a:t>
            </a:r>
            <a:r>
              <a:rPr lang="en-US" sz="1600" b="1" dirty="0" smtClean="0"/>
              <a:t>)</a:t>
            </a:r>
            <a:endParaRPr lang="sr-Latn-CS" sz="1600" b="1" dirty="0" smtClean="0"/>
          </a:p>
          <a:p>
            <a:pPr lvl="0"/>
            <a:endParaRPr lang="en-US" sz="800" b="1" dirty="0" smtClean="0"/>
          </a:p>
          <a:p>
            <a:pPr lvl="0"/>
            <a:r>
              <a:rPr lang="en-US" sz="1600" b="1" dirty="0" smtClean="0"/>
              <a:t>TR 31011 – </a:t>
            </a:r>
            <a:r>
              <a:rPr lang="en-US" sz="1600" b="1" dirty="0" err="1" smtClean="0"/>
              <a:t>Uticaj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kvaliteta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komponenata</a:t>
            </a:r>
            <a:r>
              <a:rPr lang="en-US" sz="1600" b="1" dirty="0" smtClean="0"/>
              <a:t> u </a:t>
            </a:r>
            <a:r>
              <a:rPr lang="en-US" sz="1600" b="1" dirty="0" err="1" smtClean="0"/>
              <a:t>ishrani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ciprinida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kvalitet</a:t>
            </a:r>
            <a:r>
              <a:rPr lang="en-US" sz="1600" b="1" dirty="0" smtClean="0"/>
              <a:t> mesa, </a:t>
            </a:r>
            <a:r>
              <a:rPr lang="en-US" sz="1600" b="1" dirty="0" err="1" smtClean="0"/>
              <a:t>gubitke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ekonomičnost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proizvodnje</a:t>
            </a:r>
            <a:r>
              <a:rPr lang="en-US" sz="1600" b="1" dirty="0" smtClean="0"/>
              <a:t> (</a:t>
            </a:r>
            <a:r>
              <a:rPr lang="en-US" sz="1600" b="1" dirty="0" err="1" smtClean="0"/>
              <a:t>Rukovodilac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projekta</a:t>
            </a:r>
            <a:r>
              <a:rPr lang="en-US" sz="1600" b="1" dirty="0" smtClean="0"/>
              <a:t>: Prof. Dr. </a:t>
            </a:r>
            <a:r>
              <a:rPr lang="en-US" sz="1600" b="1" dirty="0" err="1" smtClean="0"/>
              <a:t>Miroslav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Ćirković</a:t>
            </a:r>
            <a:r>
              <a:rPr lang="en-US" sz="1600" b="1" dirty="0" smtClean="0"/>
              <a:t>)</a:t>
            </a:r>
            <a:endParaRPr lang="sr-Latn-CS" sz="1600" b="1" dirty="0" smtClean="0"/>
          </a:p>
          <a:p>
            <a:pPr lvl="0"/>
            <a:endParaRPr lang="en-US" sz="800" b="1" dirty="0" smtClean="0"/>
          </a:p>
          <a:p>
            <a:pPr lvl="0"/>
            <a:r>
              <a:rPr lang="en-US" sz="1600" b="1" dirty="0" smtClean="0"/>
              <a:t>TR 31032 – </a:t>
            </a:r>
            <a:r>
              <a:rPr lang="en-US" sz="1600" b="1" dirty="0" err="1" smtClean="0"/>
              <a:t>Razvoj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tradicionalnih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tehnologija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proizvodnje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fermentisanih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suvih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kobasica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oznakom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geografskog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porekla</a:t>
            </a:r>
            <a:r>
              <a:rPr lang="en-US" sz="1600" b="1" dirty="0" smtClean="0"/>
              <a:t> u </a:t>
            </a:r>
            <a:r>
              <a:rPr lang="en-US" sz="1600" b="1" dirty="0" err="1" smtClean="0"/>
              <a:t>cilju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dobijanja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bezbednih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proizvoda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standardnog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kvaliteta</a:t>
            </a:r>
            <a:r>
              <a:rPr lang="en-US" sz="1600" b="1" dirty="0" smtClean="0"/>
              <a:t>  (</a:t>
            </a:r>
            <a:r>
              <a:rPr lang="en-US" sz="1600" b="1" dirty="0" err="1" smtClean="0"/>
              <a:t>Rukovodilac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projekta</a:t>
            </a:r>
            <a:r>
              <a:rPr lang="en-US" sz="1600" b="1" dirty="0" smtClean="0"/>
              <a:t>: </a:t>
            </a:r>
            <a:r>
              <a:rPr lang="en-US" sz="1600" b="1" dirty="0" err="1" smtClean="0"/>
              <a:t>prof</a:t>
            </a:r>
            <a:r>
              <a:rPr lang="en-US" sz="1600" b="1" dirty="0" smtClean="0"/>
              <a:t>. </a:t>
            </a:r>
            <a:r>
              <a:rPr lang="en-US" sz="1600" b="1" dirty="0" err="1" smtClean="0"/>
              <a:t>dr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Ljiljana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Petrović</a:t>
            </a:r>
            <a:r>
              <a:rPr lang="en-US" sz="1600" b="1" dirty="0" smtClean="0"/>
              <a:t>) </a:t>
            </a:r>
          </a:p>
          <a:p>
            <a:pPr>
              <a:spcBef>
                <a:spcPts val="0"/>
              </a:spcBef>
            </a:pPr>
            <a:endParaRPr lang="sr-Latn-C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4202668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Istraživači FEED-TO-FOOD centra su uključeni </a:t>
            </a:r>
            <a:r>
              <a:rPr lang="en-US" b="1" dirty="0" smtClean="0"/>
              <a:t> </a:t>
            </a:r>
            <a:r>
              <a:rPr lang="sr-Latn-CS" b="1" dirty="0" smtClean="0"/>
              <a:t>projekte tehnološkog razvoja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 descr="watermar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19200" y="1447800"/>
            <a:ext cx="7391400" cy="52138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838200"/>
          </a:xfrm>
          <a:noFill/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Latn-CS" sz="3100" b="1" cap="all" dirty="0" smtClean="0">
                <a:ln w="0"/>
                <a:solidFill>
                  <a:srgbClr val="FF9900"/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  <a:ea typeface="+mn-ea"/>
                <a:cs typeface="+mn-cs"/>
              </a:rPr>
              <a:t>RELEVANT EU Projects</a:t>
            </a:r>
            <a:r>
              <a:rPr lang="sr-Latn-CS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endParaRPr lang="sr-Cyrl-C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9" name="TextBox 11"/>
          <p:cNvSpPr txBox="1">
            <a:spLocks noChangeArrowheads="1"/>
          </p:cNvSpPr>
          <p:nvPr/>
        </p:nvSpPr>
        <p:spPr bwMode="auto">
          <a:xfrm>
            <a:off x="971550" y="3141663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00" name="TextBox 12"/>
          <p:cNvSpPr txBox="1">
            <a:spLocks noChangeArrowheads="1"/>
          </p:cNvSpPr>
          <p:nvPr/>
        </p:nvSpPr>
        <p:spPr bwMode="auto">
          <a:xfrm>
            <a:off x="468313" y="6858000"/>
            <a:ext cx="6551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04" name="TextBox 20"/>
          <p:cNvSpPr txBox="1">
            <a:spLocks noChangeArrowheads="1"/>
          </p:cNvSpPr>
          <p:nvPr/>
        </p:nvSpPr>
        <p:spPr bwMode="auto">
          <a:xfrm>
            <a:off x="612775" y="1600200"/>
            <a:ext cx="7921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Reinforcement </a:t>
            </a:r>
            <a:r>
              <a:rPr lang="sr-Latn-C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o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Feed To Food Research Center</a:t>
            </a:r>
            <a:b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r>
              <a:rPr lang="sr-Latn-C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 Institute </a:t>
            </a:r>
            <a:r>
              <a:rPr lang="sr-Latn-C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or Food Technology</a:t>
            </a:r>
            <a:r>
              <a:rPr lang="sr-Latn-C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o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The University </a:t>
            </a:r>
            <a:r>
              <a:rPr lang="sr-Latn-C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o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Novi Sad</a:t>
            </a:r>
            <a:endParaRPr lang="sr-Latn-CS" sz="16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85800" y="1143000"/>
            <a:ext cx="7560840" cy="3048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bg1"/>
                </a:solidFill>
              </a:rPr>
              <a:t>FP7-REGPOT-2007-3</a:t>
            </a:r>
            <a:r>
              <a:rPr lang="sr-Latn-CS" sz="1600" b="1" dirty="0" smtClean="0">
                <a:solidFill>
                  <a:schemeClr val="bg1"/>
                </a:solidFill>
              </a:rPr>
              <a:t> – Coordinator dr Jovanka Lević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685800" y="2286000"/>
            <a:ext cx="7560000" cy="304799"/>
          </a:xfrm>
          <a:prstGeom prst="rect">
            <a:avLst/>
          </a:prstGeom>
          <a:solidFill>
            <a:srgbClr val="3399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1600" b="1" dirty="0">
                <a:solidFill>
                  <a:schemeClr val="bg1"/>
                </a:solidFill>
              </a:rPr>
              <a:t>COST </a:t>
            </a:r>
            <a:r>
              <a:rPr lang="sr-Latn-CS" sz="1600" b="1" dirty="0" smtClean="0">
                <a:solidFill>
                  <a:schemeClr val="bg1"/>
                </a:solidFill>
              </a:rPr>
              <a:t>Action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211" name="TextBox 24"/>
          <p:cNvSpPr txBox="1">
            <a:spLocks noChangeArrowheads="1"/>
          </p:cNvSpPr>
          <p:nvPr/>
        </p:nvSpPr>
        <p:spPr bwMode="auto">
          <a:xfrm>
            <a:off x="609600" y="2743200"/>
            <a:ext cx="77772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sr-Latn-CS" sz="16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Feed for Health, COST  Action FA </a:t>
            </a:r>
            <a:r>
              <a:rPr lang="sr-Latn-C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0802, 2009.-2013. </a:t>
            </a:r>
          </a:p>
        </p:txBody>
      </p:sp>
      <p:pic>
        <p:nvPicPr>
          <p:cNvPr id="15" name="Picture 2" descr="http://i2.ytimg.com/i/ipdgC8tINc3YhRrr_tjt4Q/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2667000"/>
            <a:ext cx="533399" cy="533400"/>
          </a:xfrm>
          <a:prstGeom prst="rect">
            <a:avLst/>
          </a:prstGeom>
          <a:noFill/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755576" y="7291959"/>
            <a:ext cx="7632848" cy="46558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b="1" dirty="0" smtClean="0">
                <a:solidFill>
                  <a:schemeClr val="bg1"/>
                </a:solidFill>
              </a:rPr>
              <a:t>Bilatheral cooperation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TextBox 24"/>
          <p:cNvSpPr txBox="1">
            <a:spLocks noChangeArrowheads="1"/>
          </p:cNvSpPr>
          <p:nvPr/>
        </p:nvSpPr>
        <p:spPr bwMode="auto">
          <a:xfrm>
            <a:off x="899716" y="7829550"/>
            <a:ext cx="4824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sz="2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Croatia, Greece, Russia</a:t>
            </a:r>
            <a:endParaRPr lang="sr-Latn-CS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685800" y="3352800"/>
            <a:ext cx="7560000" cy="304800"/>
          </a:xfrm>
          <a:prstGeom prst="rect">
            <a:avLst/>
          </a:prstGeom>
          <a:solidFill>
            <a:srgbClr val="CC33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1600" b="1" dirty="0" smtClean="0"/>
              <a:t>South East Europe programme (SEE)</a:t>
            </a:r>
            <a:endParaRPr lang="en-US" sz="1600" b="1" dirty="0"/>
          </a:p>
        </p:txBody>
      </p:sp>
      <p:sp>
        <p:nvSpPr>
          <p:cNvPr id="24" name="Rectangle 23"/>
          <p:cNvSpPr/>
          <p:nvPr/>
        </p:nvSpPr>
        <p:spPr>
          <a:xfrm>
            <a:off x="685800" y="3733800"/>
            <a:ext cx="75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r-Latn-C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Setting up the innovation support mechanisms and increasing awareness on the potential of food innovation and RTD in the South- East Europe area</a:t>
            </a:r>
            <a:r>
              <a:rPr lang="sr-Latn-CS" sz="1600" b="1" dirty="0" smtClean="0"/>
              <a:t> 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87600" y="4419600"/>
            <a:ext cx="7560000" cy="304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1600" b="1" dirty="0" smtClean="0"/>
              <a:t>FP7-KBBE-2010-4; KBBE.2010.2.6-01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85800" y="4800600"/>
            <a:ext cx="6248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r-Latn-C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Safe food for Europe (CSA) - coordiantion of research activities and dissemination of research results of EC funded food safety. FOODSEG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687600" y="5410200"/>
            <a:ext cx="7560000" cy="304800"/>
          </a:xfrm>
          <a:prstGeom prst="rect">
            <a:avLst/>
          </a:prstGeom>
          <a:solidFill>
            <a:srgbClr val="9966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1600" b="1" dirty="0" smtClean="0">
                <a:solidFill>
                  <a:schemeClr val="bg1"/>
                </a:solidFill>
              </a:rPr>
              <a:t>Bilatheral cooperation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0" name="TextBox 24"/>
          <p:cNvSpPr txBox="1">
            <a:spLocks noChangeArrowheads="1"/>
          </p:cNvSpPr>
          <p:nvPr/>
        </p:nvSpPr>
        <p:spPr bwMode="auto">
          <a:xfrm>
            <a:off x="685800" y="5791200"/>
            <a:ext cx="5181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sr-Latn-CS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Croatia, Greece, Russia, Siria, Ucraina, Romania, Bulgaria</a:t>
            </a: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1600200"/>
            <a:ext cx="591578" cy="560767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Punched Tape 5"/>
          <p:cNvSpPr/>
          <p:nvPr/>
        </p:nvSpPr>
        <p:spPr>
          <a:xfrm>
            <a:off x="228600" y="381000"/>
            <a:ext cx="8839200" cy="6248400"/>
          </a:xfrm>
          <a:prstGeom prst="flowChartPunchedTape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4191000" cy="5410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r-Cyrl-CS" sz="1600" dirty="0" smtClean="0">
                <a:latin typeface="Arial" pitchFamily="34" charset="0"/>
                <a:cs typeface="Arial" pitchFamily="34" charset="0"/>
              </a:rPr>
              <a:t> • Održiv</a:t>
            </a:r>
            <a:r>
              <a:rPr lang="sr-Latn-CS" sz="1600" dirty="0" smtClean="0">
                <a:latin typeface="Arial" pitchFamily="34" charset="0"/>
                <a:cs typeface="Arial" pitchFamily="34" charset="0"/>
              </a:rPr>
              <a:t>ost u</a:t>
            </a:r>
            <a:r>
              <a:rPr lang="sr-Cyrl-CS" sz="1600" dirty="0" smtClean="0">
                <a:latin typeface="Arial" pitchFamily="34" charset="0"/>
                <a:cs typeface="Arial" pitchFamily="34" charset="0"/>
              </a:rPr>
              <a:t> proizvodnja hrаne za životinje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• Rаzvoj novih i usаvršаvаnje postojećih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625475" lvl="1" indent="-225425">
              <a:spcBef>
                <a:spcPts val="0"/>
              </a:spcBef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Procesa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625475" lvl="1" indent="-225425">
              <a:spcBef>
                <a:spcPts val="0"/>
              </a:spcBef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Tehnologija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625475" lvl="1" indent="-225425">
              <a:spcBef>
                <a:spcPts val="0"/>
              </a:spcBef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Proizvoda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8900" indent="-88900">
              <a:spcBef>
                <a:spcPts val="0"/>
              </a:spcBef>
              <a:buNone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sr-Cyrl-CS" sz="1600" dirty="0" smtClean="0">
                <a:latin typeface="Arial" pitchFamily="34" charset="0"/>
                <a:cs typeface="Arial" pitchFamily="34" charset="0"/>
              </a:rPr>
              <a:t>Rаdn</a:t>
            </a:r>
            <a:r>
              <a:rPr lang="sr-Latn-CS" sz="16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sr-Cyrl-CS" sz="1600" dirty="0" smtClean="0">
                <a:latin typeface="Arial" pitchFamily="34" charset="0"/>
                <a:cs typeface="Arial" pitchFamily="34" charset="0"/>
              </a:rPr>
              <a:t> tаčnost proizvodnih pogonа</a:t>
            </a:r>
            <a:endParaRPr lang="sr-Latn-CS" sz="1600" dirty="0" smtClean="0">
              <a:latin typeface="Arial" pitchFamily="34" charset="0"/>
              <a:cs typeface="Arial" pitchFamily="34" charset="0"/>
            </a:endParaRPr>
          </a:p>
          <a:p>
            <a:pPr marL="88900" indent="-88900">
              <a:spcBef>
                <a:spcPts val="0"/>
              </a:spcBef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Efikаsnost prerade i optimizаciju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8900" indent="-88900">
              <a:spcBef>
                <a:spcPts val="0"/>
              </a:spcBef>
              <a:buNone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•Kvаlitet hrаne i hrаne za životinje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625475" lvl="1" indent="-225425">
              <a:spcBef>
                <a:spcPts val="0"/>
              </a:spcBef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Hemijski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625475" lvl="1" indent="-225425">
              <a:spcBef>
                <a:spcPts val="0"/>
              </a:spcBef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Mikrobiološki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625475" lvl="1" indent="-225425">
              <a:spcBef>
                <a:spcPts val="0"/>
              </a:spcBef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Prehrambeni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625475" lvl="1" indent="-225425">
              <a:spcBef>
                <a:spcPts val="0"/>
              </a:spcBef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Senzorni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625475" lvl="1" indent="-225425">
              <a:spcBef>
                <a:spcPts val="0"/>
              </a:spcBef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Fizički i tehnički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• Bezbednost hrаne i hrаne za životinje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625475" lvl="1" indent="-225425">
              <a:spcBef>
                <a:spcPts val="0"/>
              </a:spcBef>
              <a:tabLst>
                <a:tab pos="625475" algn="l"/>
              </a:tabLst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Kontaminanti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625475" lvl="1" indent="-225425">
              <a:spcBef>
                <a:spcPts val="0"/>
              </a:spcBef>
              <a:tabLst>
                <a:tab pos="625475" algn="l"/>
              </a:tabLst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Rezidui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625475" lvl="1" indent="-225425">
              <a:spcBef>
                <a:spcPts val="0"/>
              </a:spcBef>
              <a:tabLst>
                <a:tab pos="625475" algn="l"/>
              </a:tabLst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Prenošenje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625475" lvl="1" indent="-225425">
              <a:spcBef>
                <a:spcPts val="0"/>
              </a:spcBef>
              <a:tabLst>
                <a:tab pos="625475" algn="l"/>
              </a:tabLst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Unаkrsna kontаminаcija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625475" lvl="1" indent="-225425">
              <a:spcBef>
                <a:spcPts val="0"/>
              </a:spcBef>
              <a:tabLst>
                <a:tab pos="625475" algn="l"/>
              </a:tabLst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Sledljivost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95800" y="1302127"/>
            <a:ext cx="4572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>
              <a:buFont typeface="Arial" pitchFamily="34" charset="0"/>
              <a:buChar char="•"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Inаktivаciju аnti-nutritivnih fаktorа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8900" indent="-88900">
              <a:buFont typeface="Arial" pitchFamily="34" charset="0"/>
              <a:buChar char="•"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Očuvаnje, pаkovаnje i sklаdištenje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8900" indent="-88900">
              <a:buFont typeface="Arial" pitchFamily="34" charset="0"/>
              <a:buChar char="•"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Mere dekontаminаcije u cilju obezbeđivаnjа bezbedne hrane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8900" indent="-88900">
              <a:buFont typeface="Arial" pitchFamily="34" charset="0"/>
              <a:buChar char="•"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Vаlorizаciju novih sirovinа (uključujući i otpаd)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8900" indent="-88900">
              <a:buFont typeface="Arial" pitchFamily="34" charset="0"/>
              <a:buChar char="•"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Korišćenje poljoprivrednih i prehrаmbenih nuzproizvodа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8900" indent="-88900">
              <a:buFont typeface="Arial" pitchFamily="34" charset="0"/>
              <a:buChar char="•"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Formulаciju hrane za životinje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8900" indent="-88900">
              <a:buFont typeface="Arial" pitchFamily="34" charset="0"/>
              <a:buChar char="•"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Formulisanje funkcionаlne hrаne i hrаne za životinje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8900" indent="-88900">
              <a:buFont typeface="Arial" pitchFamily="34" charset="0"/>
              <a:buChar char="•"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Efekte primene аditivа (tehnološki, nutritivni ...)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8900" indent="-88900">
              <a:buFont typeface="Arial" pitchFamily="34" charset="0"/>
              <a:buChar char="•"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Efekte tehnoloških procesа nа komponente hrаne za životinje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8900" indent="-88900">
              <a:buFont typeface="Arial" pitchFamily="34" charset="0"/>
              <a:buChar char="•"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Zаštitu životne sredine, prаćenje i očuvаnje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8900" indent="-88900">
              <a:buFont typeface="Arial" pitchFamily="34" charset="0"/>
              <a:buChar char="•"/>
            </a:pPr>
            <a:r>
              <a:rPr lang="sr-Latn-CS" sz="1600" dirty="0" smtClean="0">
                <a:latin typeface="Arial" pitchFamily="34" charset="0"/>
                <a:cs typeface="Arial" pitchFamily="34" charset="0"/>
              </a:rPr>
              <a:t>Obezbeđenje sistemа kvаlitetа ...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8900" indent="-88900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562600" cy="838200"/>
          </a:xfrm>
          <a:noFill/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Latn-CS" sz="3100" b="1" cap="all" dirty="0" smtClean="0">
                <a:ln w="0"/>
                <a:solidFill>
                  <a:srgbClr val="FF9900"/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  <a:ea typeface="+mn-ea"/>
                <a:cs typeface="+mn-cs"/>
              </a:rPr>
              <a:t>ISTRAŽIVANJA obuhvataju:</a:t>
            </a:r>
            <a:r>
              <a:rPr lang="sr-Latn-CS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sr-Cyrl-C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906</Words>
  <Application>Microsoft Office PowerPoint</Application>
  <PresentationFormat>On-screen Show (4:3)</PresentationFormat>
  <Paragraphs>166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Ko smo mi? </vt:lpstr>
      <vt:lpstr>RAZVOJ </vt:lpstr>
      <vt:lpstr>Slide 4</vt:lpstr>
      <vt:lpstr>DELATNOST INSTITUTA  </vt:lpstr>
      <vt:lpstr>ISTRAŽIVAČKI CENTAR FEED-TO-FOOD </vt:lpstr>
      <vt:lpstr>Tekući nacionalni projekti 2011-2014 </vt:lpstr>
      <vt:lpstr>RELEVANT EU Projects  </vt:lpstr>
      <vt:lpstr>ISTRAŽIVANJA obuhvataju: </vt:lpstr>
      <vt:lpstr>TRANSFER ZNANJA: </vt:lpstr>
      <vt:lpstr>TRANSFER ZNANJA: </vt:lpstr>
      <vt:lpstr>TRANSFER ZNANJA: </vt:lpstr>
      <vt:lpstr>Thanks for your attention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Slavica Sredanovic</cp:lastModifiedBy>
  <cp:revision>98</cp:revision>
  <dcterms:created xsi:type="dcterms:W3CDTF">2006-08-16T00:00:00Z</dcterms:created>
  <dcterms:modified xsi:type="dcterms:W3CDTF">2011-07-12T20:24:47Z</dcterms:modified>
</cp:coreProperties>
</file>